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Montserrat"/>
      <p:regular r:id="rId32"/>
      <p:bold r:id="rId33"/>
      <p:italic r:id="rId34"/>
      <p:boldItalic r:id="rId35"/>
    </p:embeddedFont>
    <p:embeddedFont>
      <p:font typeface="Lato"/>
      <p:regular r:id="rId36"/>
      <p:bold r:id="rId37"/>
      <p:italic r:id="rId38"/>
      <p:boldItalic r:id="rId39"/>
    </p:embeddedFont>
    <p:embeddedFont>
      <p:font typeface="Roboto Mon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ono-regular.fntdata"/><Relationship Id="rId20" Type="http://schemas.openxmlformats.org/officeDocument/2006/relationships/slide" Target="slides/slide15.xml"/><Relationship Id="rId42" Type="http://schemas.openxmlformats.org/officeDocument/2006/relationships/font" Target="fonts/RobotoMono-italic.fntdata"/><Relationship Id="rId41" Type="http://schemas.openxmlformats.org/officeDocument/2006/relationships/font" Target="fonts/RobotoMono-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RobotoMono-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Lato-bold.fntdata"/><Relationship Id="rId14" Type="http://schemas.openxmlformats.org/officeDocument/2006/relationships/slide" Target="slides/slide9.xml"/><Relationship Id="rId36" Type="http://schemas.openxmlformats.org/officeDocument/2006/relationships/font" Target="fonts/Lato-regular.fntdata"/><Relationship Id="rId17" Type="http://schemas.openxmlformats.org/officeDocument/2006/relationships/slide" Target="slides/slide12.xml"/><Relationship Id="rId39" Type="http://schemas.openxmlformats.org/officeDocument/2006/relationships/font" Target="fonts/Lato-boldItalic.fntdata"/><Relationship Id="rId16" Type="http://schemas.openxmlformats.org/officeDocument/2006/relationships/slide" Target="slides/slide11.xml"/><Relationship Id="rId38" Type="http://schemas.openxmlformats.org/officeDocument/2006/relationships/font" Target="fonts/La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433577807c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433577807c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52696a757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52696a757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52696a757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52696a757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433577807c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433577807c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433577807c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433577807c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433577807c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433577807c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433577807c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433577807c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526a0132aa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526a0132aa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54b53e556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54b53e556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54b53e556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54b53e556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56e5989f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56e5989f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433577807c_5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433577807c_5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46f950a1a3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46f950a1a3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56ea2e1c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56ea2e1c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56ea2e1c0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56ea2e1c0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5490f21d5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5490f21d5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56ea2e1c0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56ea2e1c0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433577807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433577807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56e5989f0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56e5989f0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56e5989f0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56e5989f0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56e5989f01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56e5989f01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56e5989f0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56e5989f0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43357780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43357780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5490f21d5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5490f21d5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5490f21d5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5490f21d5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21.png"/><Relationship Id="rId5"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289375" y="920900"/>
            <a:ext cx="5589000" cy="30090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sz="2544">
                <a:latin typeface="Arial"/>
                <a:ea typeface="Arial"/>
                <a:cs typeface="Arial"/>
                <a:sym typeface="Arial"/>
              </a:rPr>
              <a:t>Capstone Project 2025 on </a:t>
            </a:r>
            <a:endParaRPr sz="2544">
              <a:latin typeface="Arial"/>
              <a:ea typeface="Arial"/>
              <a:cs typeface="Arial"/>
              <a:sym typeface="Arial"/>
            </a:endParaRPr>
          </a:p>
          <a:p>
            <a:pPr indent="0" lvl="0" marL="0" rtl="0" algn="l">
              <a:spcBef>
                <a:spcPts val="0"/>
              </a:spcBef>
              <a:spcAft>
                <a:spcPts val="0"/>
              </a:spcAft>
              <a:buNone/>
            </a:pPr>
            <a:r>
              <a:t/>
            </a:r>
            <a:endParaRPr sz="3100">
              <a:latin typeface="Arial"/>
              <a:ea typeface="Arial"/>
              <a:cs typeface="Arial"/>
              <a:sym typeface="Arial"/>
            </a:endParaRPr>
          </a:p>
          <a:p>
            <a:pPr indent="0" lvl="0" marL="0" rtl="0" algn="ctr">
              <a:spcBef>
                <a:spcPts val="0"/>
              </a:spcBef>
              <a:spcAft>
                <a:spcPts val="0"/>
              </a:spcAft>
              <a:buNone/>
            </a:pPr>
            <a:r>
              <a:rPr b="1" lang="en-GB" sz="3100">
                <a:latin typeface="Arial"/>
                <a:ea typeface="Arial"/>
                <a:cs typeface="Arial"/>
                <a:sym typeface="Arial"/>
              </a:rPr>
              <a:t>FinSim: </a:t>
            </a:r>
            <a:endParaRPr b="1" sz="3100">
              <a:latin typeface="Arial"/>
              <a:ea typeface="Arial"/>
              <a:cs typeface="Arial"/>
              <a:sym typeface="Arial"/>
            </a:endParaRPr>
          </a:p>
          <a:p>
            <a:pPr indent="0" lvl="0" marL="0" rtl="0" algn="ctr">
              <a:spcBef>
                <a:spcPts val="0"/>
              </a:spcBef>
              <a:spcAft>
                <a:spcPts val="0"/>
              </a:spcAft>
              <a:buNone/>
            </a:pPr>
            <a:r>
              <a:rPr b="1" lang="en-GB" sz="3100">
                <a:latin typeface="Arial"/>
                <a:ea typeface="Arial"/>
                <a:cs typeface="Arial"/>
                <a:sym typeface="Arial"/>
              </a:rPr>
              <a:t>Market Trends, Investment Forecasting and Risk        Forecasting</a:t>
            </a:r>
            <a:endParaRPr b="1" sz="3100">
              <a:latin typeface="Arial"/>
              <a:ea typeface="Arial"/>
              <a:cs typeface="Arial"/>
              <a:sym typeface="Arial"/>
            </a:endParaRPr>
          </a:p>
          <a:p>
            <a:pPr indent="0" lvl="0" marL="0" rtl="0" algn="l">
              <a:spcBef>
                <a:spcPts val="0"/>
              </a:spcBef>
              <a:spcAft>
                <a:spcPts val="0"/>
              </a:spcAft>
              <a:buNone/>
            </a:pPr>
            <a:r>
              <a:t/>
            </a:r>
            <a:endParaRPr sz="3100">
              <a:latin typeface="Arial"/>
              <a:ea typeface="Arial"/>
              <a:cs typeface="Arial"/>
              <a:sym typeface="Arial"/>
            </a:endParaRPr>
          </a:p>
        </p:txBody>
      </p:sp>
      <p:sp>
        <p:nvSpPr>
          <p:cNvPr id="135" name="Google Shape;135;p13"/>
          <p:cNvSpPr txBox="1"/>
          <p:nvPr>
            <p:ph idx="1" type="subTitle"/>
          </p:nvPr>
        </p:nvSpPr>
        <p:spPr>
          <a:xfrm>
            <a:off x="502525" y="3482225"/>
            <a:ext cx="3470700" cy="1161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GB">
                <a:latin typeface="Arial"/>
                <a:ea typeface="Arial"/>
                <a:cs typeface="Arial"/>
                <a:sym typeface="Arial"/>
              </a:rPr>
              <a:t>Presented by:-</a:t>
            </a:r>
            <a:endParaRPr b="1">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lang="en-GB">
                <a:latin typeface="Arial"/>
                <a:ea typeface="Arial"/>
                <a:cs typeface="Arial"/>
                <a:sym typeface="Arial"/>
              </a:rPr>
              <a:t>Lachiket Warule</a:t>
            </a:r>
            <a:endParaRPr>
              <a:latin typeface="Arial"/>
              <a:ea typeface="Arial"/>
              <a:cs typeface="Arial"/>
              <a:sym typeface="Arial"/>
            </a:endParaRPr>
          </a:p>
          <a:p>
            <a:pPr indent="0" lvl="0" marL="0" rtl="0" algn="l">
              <a:spcBef>
                <a:spcPts val="0"/>
              </a:spcBef>
              <a:spcAft>
                <a:spcPts val="0"/>
              </a:spcAft>
              <a:buNone/>
            </a:pPr>
            <a:r>
              <a:rPr lang="en-GB">
                <a:latin typeface="Arial"/>
                <a:ea typeface="Arial"/>
                <a:cs typeface="Arial"/>
                <a:sym typeface="Arial"/>
              </a:rPr>
              <a:t>Aditi Sangle</a:t>
            </a:r>
            <a:endParaRPr>
              <a:latin typeface="Arial"/>
              <a:ea typeface="Arial"/>
              <a:cs typeface="Arial"/>
              <a:sym typeface="Arial"/>
            </a:endParaRPr>
          </a:p>
          <a:p>
            <a:pPr indent="0" lvl="0" marL="0" rtl="0" algn="l">
              <a:spcBef>
                <a:spcPts val="0"/>
              </a:spcBef>
              <a:spcAft>
                <a:spcPts val="0"/>
              </a:spcAft>
              <a:buNone/>
            </a:pPr>
            <a:r>
              <a:rPr lang="en-GB">
                <a:latin typeface="Arial"/>
                <a:ea typeface="Arial"/>
                <a:cs typeface="Arial"/>
                <a:sym typeface="Arial"/>
              </a:rPr>
              <a:t>Niyati Patil</a:t>
            </a:r>
            <a:endParaRPr>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22"/>
          <p:cNvPicPr preferRelativeResize="0"/>
          <p:nvPr/>
        </p:nvPicPr>
        <p:blipFill>
          <a:blip r:embed="rId3">
            <a:alphaModFix/>
          </a:blip>
          <a:stretch>
            <a:fillRect/>
          </a:stretch>
        </p:blipFill>
        <p:spPr>
          <a:xfrm>
            <a:off x="63650" y="148725"/>
            <a:ext cx="5963824" cy="4930800"/>
          </a:xfrm>
          <a:prstGeom prst="rect">
            <a:avLst/>
          </a:prstGeom>
          <a:noFill/>
          <a:ln>
            <a:noFill/>
          </a:ln>
        </p:spPr>
      </p:pic>
      <p:pic>
        <p:nvPicPr>
          <p:cNvPr id="193" name="Google Shape;193;p22"/>
          <p:cNvPicPr preferRelativeResize="0"/>
          <p:nvPr/>
        </p:nvPicPr>
        <p:blipFill rotWithShape="1">
          <a:blip r:embed="rId4">
            <a:alphaModFix/>
          </a:blip>
          <a:srcRect b="53490" l="3227" r="76093" t="36507"/>
          <a:stretch/>
        </p:blipFill>
        <p:spPr>
          <a:xfrm>
            <a:off x="6077050" y="477020"/>
            <a:ext cx="3013925" cy="933555"/>
          </a:xfrm>
          <a:prstGeom prst="rect">
            <a:avLst/>
          </a:prstGeom>
          <a:noFill/>
          <a:ln>
            <a:noFill/>
          </a:ln>
        </p:spPr>
      </p:pic>
      <p:pic>
        <p:nvPicPr>
          <p:cNvPr id="194" name="Google Shape;194;p22"/>
          <p:cNvPicPr preferRelativeResize="0"/>
          <p:nvPr/>
        </p:nvPicPr>
        <p:blipFill rotWithShape="1">
          <a:blip r:embed="rId5">
            <a:alphaModFix/>
          </a:blip>
          <a:srcRect b="66309" l="0" r="61991" t="0"/>
          <a:stretch/>
        </p:blipFill>
        <p:spPr>
          <a:xfrm>
            <a:off x="6283600" y="2571750"/>
            <a:ext cx="2600824" cy="1041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3"/>
          <p:cNvSpPr txBox="1"/>
          <p:nvPr>
            <p:ph type="title"/>
          </p:nvPr>
        </p:nvSpPr>
        <p:spPr>
          <a:xfrm>
            <a:off x="894500" y="75600"/>
            <a:ext cx="7729200" cy="57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100">
                <a:latin typeface="Arial"/>
                <a:ea typeface="Arial"/>
                <a:cs typeface="Arial"/>
                <a:sym typeface="Arial"/>
              </a:rPr>
              <a:t>Part 2:- Investment Forecasting</a:t>
            </a:r>
            <a:endParaRPr b="1" sz="2100">
              <a:latin typeface="Arial"/>
              <a:ea typeface="Arial"/>
              <a:cs typeface="Arial"/>
              <a:sym typeface="Arial"/>
            </a:endParaRPr>
          </a:p>
        </p:txBody>
      </p:sp>
      <p:sp>
        <p:nvSpPr>
          <p:cNvPr id="200" name="Google Shape;200;p23"/>
          <p:cNvSpPr txBox="1"/>
          <p:nvPr>
            <p:ph idx="1" type="body"/>
          </p:nvPr>
        </p:nvSpPr>
        <p:spPr>
          <a:xfrm>
            <a:off x="1297500" y="703675"/>
            <a:ext cx="7729200" cy="4348200"/>
          </a:xfrm>
          <a:prstGeom prst="rect">
            <a:avLst/>
          </a:prstGeom>
        </p:spPr>
        <p:txBody>
          <a:bodyPr anchorCtr="0" anchor="t" bIns="91425" lIns="91425" spcFirstLastPara="1" rIns="91425" wrap="square" tIns="91425">
            <a:normAutofit fontScale="92500" lnSpcReduction="20000"/>
          </a:bodyPr>
          <a:lstStyle/>
          <a:p>
            <a:pPr indent="0" lvl="0" marL="0" rtl="0" algn="l">
              <a:spcBef>
                <a:spcPts val="1200"/>
              </a:spcBef>
              <a:spcAft>
                <a:spcPts val="0"/>
              </a:spcAft>
              <a:buNone/>
            </a:pPr>
            <a:r>
              <a:rPr b="1" lang="en-GB">
                <a:latin typeface="Arial"/>
                <a:ea typeface="Arial"/>
                <a:cs typeface="Arial"/>
                <a:sym typeface="Arial"/>
              </a:rPr>
              <a:t>Forecasting Objective &amp; Model Architecture:-</a:t>
            </a:r>
            <a:endParaRPr b="1">
              <a:latin typeface="Arial"/>
              <a:ea typeface="Arial"/>
              <a:cs typeface="Arial"/>
              <a:sym typeface="Arial"/>
            </a:endParaRPr>
          </a:p>
          <a:p>
            <a:pPr indent="0" lvl="0" marL="0" rtl="0" algn="l">
              <a:spcBef>
                <a:spcPts val="1200"/>
              </a:spcBef>
              <a:spcAft>
                <a:spcPts val="0"/>
              </a:spcAft>
              <a:buNone/>
            </a:pPr>
            <a:r>
              <a:rPr b="1" lang="en-GB" sz="1100">
                <a:latin typeface="Arial"/>
                <a:ea typeface="Arial"/>
                <a:cs typeface="Arial"/>
                <a:sym typeface="Arial"/>
              </a:rPr>
              <a:t>🎯 Goal:</a:t>
            </a:r>
            <a:br>
              <a:rPr b="1" lang="en-GB" sz="1100">
                <a:latin typeface="Arial"/>
                <a:ea typeface="Arial"/>
                <a:cs typeface="Arial"/>
                <a:sym typeface="Arial"/>
              </a:rPr>
            </a:br>
            <a:r>
              <a:rPr lang="en-GB" sz="1100">
                <a:latin typeface="Arial"/>
                <a:ea typeface="Arial"/>
                <a:cs typeface="Arial"/>
                <a:sym typeface="Arial"/>
              </a:rPr>
              <a:t> Predict the </a:t>
            </a:r>
            <a:r>
              <a:rPr b="1" lang="en-GB" sz="1100">
                <a:latin typeface="Arial"/>
                <a:ea typeface="Arial"/>
                <a:cs typeface="Arial"/>
                <a:sym typeface="Arial"/>
              </a:rPr>
              <a:t>next 5 or 200 days of stock prices</a:t>
            </a:r>
            <a:r>
              <a:rPr lang="en-GB" sz="1100">
                <a:latin typeface="Arial"/>
                <a:ea typeface="Arial"/>
                <a:cs typeface="Arial"/>
                <a:sym typeface="Arial"/>
              </a:rPr>
              <a:t> for each selected ticker, enabling investors to anticipate short-term and long-term trends and optimize entry/exit strategies.</a:t>
            </a:r>
            <a:endParaRPr sz="1100">
              <a:latin typeface="Arial"/>
              <a:ea typeface="Arial"/>
              <a:cs typeface="Arial"/>
              <a:sym typeface="Arial"/>
            </a:endParaRPr>
          </a:p>
          <a:p>
            <a:pPr indent="0" lvl="0" marL="0" rtl="0" algn="l">
              <a:spcBef>
                <a:spcPts val="1200"/>
              </a:spcBef>
              <a:spcAft>
                <a:spcPts val="0"/>
              </a:spcAft>
              <a:buNone/>
            </a:pPr>
            <a:r>
              <a:rPr b="1" lang="en-GB" sz="1100">
                <a:latin typeface="Arial"/>
                <a:ea typeface="Arial"/>
                <a:cs typeface="Arial"/>
                <a:sym typeface="Arial"/>
              </a:rPr>
              <a:t>🧠 Model Architecture:</a:t>
            </a:r>
            <a:endParaRPr b="1" sz="1100">
              <a:latin typeface="Arial"/>
              <a:ea typeface="Arial"/>
              <a:cs typeface="Arial"/>
              <a:sym typeface="Arial"/>
            </a:endParaRPr>
          </a:p>
          <a:p>
            <a:pPr indent="-293211" lvl="0" marL="457200" rtl="0" algn="l">
              <a:spcBef>
                <a:spcPts val="1200"/>
              </a:spcBef>
              <a:spcAft>
                <a:spcPts val="0"/>
              </a:spcAft>
              <a:buClr>
                <a:schemeClr val="lt1"/>
              </a:buClr>
              <a:buSzPct val="100000"/>
              <a:buFont typeface="Arial"/>
              <a:buChar char="●"/>
            </a:pPr>
            <a:r>
              <a:rPr b="1" lang="en-GB" sz="1100">
                <a:latin typeface="Arial"/>
                <a:ea typeface="Arial"/>
                <a:cs typeface="Arial"/>
                <a:sym typeface="Arial"/>
              </a:rPr>
              <a:t>2-layer LSTM (Long Short-Term Memory)</a:t>
            </a:r>
            <a:r>
              <a:rPr lang="en-GB" sz="1100">
                <a:latin typeface="Arial"/>
                <a:ea typeface="Arial"/>
                <a:cs typeface="Arial"/>
                <a:sym typeface="Arial"/>
              </a:rPr>
              <a:t> neural network</a:t>
            </a:r>
            <a:br>
              <a:rPr lang="en-GB" sz="1100">
                <a:latin typeface="Arial"/>
                <a:ea typeface="Arial"/>
                <a:cs typeface="Arial"/>
                <a:sym typeface="Arial"/>
              </a:rPr>
            </a:br>
            <a:endParaRPr sz="1100">
              <a:latin typeface="Arial"/>
              <a:ea typeface="Arial"/>
              <a:cs typeface="Arial"/>
              <a:sym typeface="Arial"/>
            </a:endParaRPr>
          </a:p>
          <a:p>
            <a:pPr indent="-293211" lvl="1" marL="914400" rtl="0" algn="l">
              <a:spcBef>
                <a:spcPts val="0"/>
              </a:spcBef>
              <a:spcAft>
                <a:spcPts val="0"/>
              </a:spcAft>
              <a:buClr>
                <a:schemeClr val="lt1"/>
              </a:buClr>
              <a:buSzPct val="100000"/>
              <a:buFont typeface="Arial"/>
              <a:buChar char="○"/>
            </a:pPr>
            <a:r>
              <a:rPr lang="en-GB">
                <a:latin typeface="Arial"/>
                <a:ea typeface="Arial"/>
                <a:cs typeface="Arial"/>
                <a:sym typeface="Arial"/>
              </a:rPr>
              <a:t>Captures long-range temporal dependencies in sequential stock data</a:t>
            </a:r>
            <a:br>
              <a:rPr lang="en-GB">
                <a:latin typeface="Arial"/>
                <a:ea typeface="Arial"/>
                <a:cs typeface="Arial"/>
                <a:sym typeface="Arial"/>
              </a:rPr>
            </a:br>
            <a:endParaRPr>
              <a:latin typeface="Arial"/>
              <a:ea typeface="Arial"/>
              <a:cs typeface="Arial"/>
              <a:sym typeface="Arial"/>
            </a:endParaRPr>
          </a:p>
          <a:p>
            <a:pPr indent="-293211" lvl="0" marL="457200" rtl="0" algn="l">
              <a:spcBef>
                <a:spcPts val="0"/>
              </a:spcBef>
              <a:spcAft>
                <a:spcPts val="0"/>
              </a:spcAft>
              <a:buClr>
                <a:schemeClr val="lt1"/>
              </a:buClr>
              <a:buSzPct val="100000"/>
              <a:buFont typeface="Arial"/>
              <a:buChar char="●"/>
            </a:pPr>
            <a:r>
              <a:rPr b="1" lang="en-GB" sz="1100">
                <a:latin typeface="Arial"/>
                <a:ea typeface="Arial"/>
                <a:cs typeface="Arial"/>
                <a:sym typeface="Arial"/>
              </a:rPr>
              <a:t>Dropout layers</a:t>
            </a:r>
            <a:r>
              <a:rPr lang="en-GB" sz="1100">
                <a:latin typeface="Arial"/>
                <a:ea typeface="Arial"/>
                <a:cs typeface="Arial"/>
                <a:sym typeface="Arial"/>
              </a:rPr>
              <a:t> added for regularization</a:t>
            </a:r>
            <a:br>
              <a:rPr lang="en-GB" sz="1100">
                <a:latin typeface="Arial"/>
                <a:ea typeface="Arial"/>
                <a:cs typeface="Arial"/>
                <a:sym typeface="Arial"/>
              </a:rPr>
            </a:br>
            <a:endParaRPr sz="1100">
              <a:latin typeface="Arial"/>
              <a:ea typeface="Arial"/>
              <a:cs typeface="Arial"/>
              <a:sym typeface="Arial"/>
            </a:endParaRPr>
          </a:p>
          <a:p>
            <a:pPr indent="-293211" lvl="0" marL="457200" rtl="0" algn="l">
              <a:spcBef>
                <a:spcPts val="0"/>
              </a:spcBef>
              <a:spcAft>
                <a:spcPts val="0"/>
              </a:spcAft>
              <a:buClr>
                <a:schemeClr val="lt1"/>
              </a:buClr>
              <a:buSzPct val="100000"/>
              <a:buFont typeface="Arial"/>
              <a:buChar char="●"/>
            </a:pPr>
            <a:r>
              <a:rPr b="1" lang="en-GB" sz="1100">
                <a:latin typeface="Arial"/>
                <a:ea typeface="Arial"/>
                <a:cs typeface="Arial"/>
                <a:sym typeface="Arial"/>
              </a:rPr>
              <a:t>Dense output layer</a:t>
            </a:r>
            <a:r>
              <a:rPr lang="en-GB" sz="1100">
                <a:latin typeface="Arial"/>
                <a:ea typeface="Arial"/>
                <a:cs typeface="Arial"/>
                <a:sym typeface="Arial"/>
              </a:rPr>
              <a:t> for multi-step prediction (5-day forecast)</a:t>
            </a:r>
            <a:br>
              <a:rPr lang="en-GB" sz="1100">
                <a:latin typeface="Arial"/>
                <a:ea typeface="Arial"/>
                <a:cs typeface="Arial"/>
                <a:sym typeface="Arial"/>
              </a:rPr>
            </a:br>
            <a:endParaRPr sz="1100">
              <a:latin typeface="Arial"/>
              <a:ea typeface="Arial"/>
              <a:cs typeface="Arial"/>
              <a:sym typeface="Arial"/>
            </a:endParaRPr>
          </a:p>
          <a:p>
            <a:pPr indent="0" lvl="0" marL="0" rtl="0" algn="l">
              <a:spcBef>
                <a:spcPts val="1200"/>
              </a:spcBef>
              <a:spcAft>
                <a:spcPts val="0"/>
              </a:spcAft>
              <a:buNone/>
            </a:pPr>
            <a:r>
              <a:rPr b="1" lang="en-GB" sz="1100">
                <a:latin typeface="Arial"/>
                <a:ea typeface="Arial"/>
                <a:cs typeface="Arial"/>
                <a:sym typeface="Arial"/>
              </a:rPr>
              <a:t>📁 Output:</a:t>
            </a:r>
            <a:endParaRPr b="1" sz="1100">
              <a:latin typeface="Arial"/>
              <a:ea typeface="Arial"/>
              <a:cs typeface="Arial"/>
              <a:sym typeface="Arial"/>
            </a:endParaRPr>
          </a:p>
          <a:p>
            <a:pPr indent="-293211" lvl="0" marL="457200" rtl="0" algn="l">
              <a:spcBef>
                <a:spcPts val="1200"/>
              </a:spcBef>
              <a:spcAft>
                <a:spcPts val="0"/>
              </a:spcAft>
              <a:buClr>
                <a:schemeClr val="lt1"/>
              </a:buClr>
              <a:buSzPct val="100000"/>
              <a:buFont typeface="Arial"/>
              <a:buChar char="●"/>
            </a:pPr>
            <a:r>
              <a:rPr lang="en-GB" sz="1100">
                <a:latin typeface="Arial"/>
                <a:ea typeface="Arial"/>
                <a:cs typeface="Arial"/>
                <a:sym typeface="Arial"/>
              </a:rPr>
              <a:t>Forecasts generated per ticker</a:t>
            </a:r>
            <a:br>
              <a:rPr lang="en-GB" sz="1100">
                <a:latin typeface="Arial"/>
                <a:ea typeface="Arial"/>
                <a:cs typeface="Arial"/>
                <a:sym typeface="Arial"/>
              </a:rPr>
            </a:br>
            <a:endParaRPr sz="1100">
              <a:latin typeface="Arial"/>
              <a:ea typeface="Arial"/>
              <a:cs typeface="Arial"/>
              <a:sym typeface="Arial"/>
            </a:endParaRPr>
          </a:p>
          <a:p>
            <a:pPr indent="-293211" lvl="0" marL="457200" rtl="0" algn="l">
              <a:spcBef>
                <a:spcPts val="0"/>
              </a:spcBef>
              <a:spcAft>
                <a:spcPts val="0"/>
              </a:spcAft>
              <a:buClr>
                <a:schemeClr val="lt1"/>
              </a:buClr>
              <a:buSzPct val="100000"/>
              <a:buFont typeface="Arial"/>
              <a:buChar char="●"/>
            </a:pPr>
            <a:r>
              <a:rPr lang="en-GB" sz="1100">
                <a:latin typeface="Arial"/>
                <a:ea typeface="Arial"/>
                <a:cs typeface="Arial"/>
                <a:sym typeface="Arial"/>
              </a:rPr>
              <a:t>Models saved as </a:t>
            </a:r>
            <a:r>
              <a:rPr lang="en-GB" sz="1100">
                <a:latin typeface="Roboto Mono"/>
                <a:ea typeface="Roboto Mono"/>
                <a:cs typeface="Roboto Mono"/>
                <a:sym typeface="Roboto Mono"/>
              </a:rPr>
              <a:t>.h5</a:t>
            </a:r>
            <a:r>
              <a:rPr lang="en-GB" sz="1100">
                <a:latin typeface="Arial"/>
                <a:ea typeface="Arial"/>
                <a:cs typeface="Arial"/>
                <a:sym typeface="Arial"/>
              </a:rPr>
              <a:t> files in the </a:t>
            </a:r>
            <a:r>
              <a:rPr lang="en-GB" sz="1100">
                <a:latin typeface="Roboto Mono"/>
                <a:ea typeface="Roboto Mono"/>
                <a:cs typeface="Roboto Mono"/>
                <a:sym typeface="Roboto Mono"/>
              </a:rPr>
              <a:t>/saved_models/</a:t>
            </a:r>
            <a:r>
              <a:rPr lang="en-GB" sz="1100">
                <a:latin typeface="Arial"/>
                <a:ea typeface="Arial"/>
                <a:cs typeface="Arial"/>
                <a:sym typeface="Arial"/>
              </a:rPr>
              <a:t> directory for reuse</a:t>
            </a:r>
            <a:endParaRPr sz="1100">
              <a:latin typeface="Arial"/>
              <a:ea typeface="Arial"/>
              <a:cs typeface="Arial"/>
              <a:sym typeface="Arial"/>
            </a:endParaRPr>
          </a:p>
          <a:p>
            <a:pPr indent="0" lvl="0" marL="0" rtl="0" algn="l">
              <a:spcBef>
                <a:spcPts val="1200"/>
              </a:spcBef>
              <a:spcAft>
                <a:spcPts val="0"/>
              </a:spcAft>
              <a:buNone/>
            </a:pPr>
            <a:r>
              <a:t/>
            </a:r>
            <a:endParaRPr b="1">
              <a:latin typeface="Arial"/>
              <a:ea typeface="Arial"/>
              <a:cs typeface="Arial"/>
              <a:sym typeface="Arial"/>
            </a:endParaRPr>
          </a:p>
          <a:p>
            <a:pPr indent="0" lvl="0" marL="0" rtl="0" algn="l">
              <a:spcBef>
                <a:spcPts val="1200"/>
              </a:spcBef>
              <a:spcAft>
                <a:spcPts val="1200"/>
              </a:spcAft>
              <a:buNone/>
            </a:pPr>
            <a:r>
              <a:t/>
            </a:r>
            <a:endParaRPr b="1">
              <a:latin typeface="Arial"/>
              <a:ea typeface="Arial"/>
              <a:cs typeface="Arial"/>
              <a:sym typeface="Arial"/>
            </a:endParaRPr>
          </a:p>
        </p:txBody>
      </p:sp>
      <p:pic>
        <p:nvPicPr>
          <p:cNvPr id="201" name="Google Shape;201;p23"/>
          <p:cNvPicPr preferRelativeResize="0"/>
          <p:nvPr/>
        </p:nvPicPr>
        <p:blipFill>
          <a:blip r:embed="rId3">
            <a:alphaModFix/>
          </a:blip>
          <a:stretch>
            <a:fillRect/>
          </a:stretch>
        </p:blipFill>
        <p:spPr>
          <a:xfrm>
            <a:off x="6352426" y="2655300"/>
            <a:ext cx="2674276" cy="1790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4"/>
          <p:cNvSpPr txBox="1"/>
          <p:nvPr>
            <p:ph type="title"/>
          </p:nvPr>
        </p:nvSpPr>
        <p:spPr>
          <a:xfrm>
            <a:off x="894500" y="75600"/>
            <a:ext cx="7038900" cy="57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2200">
                <a:latin typeface="Arial"/>
                <a:ea typeface="Arial"/>
                <a:cs typeface="Arial"/>
                <a:sym typeface="Arial"/>
              </a:rPr>
              <a:t> Input Features &amp; Data Engineering</a:t>
            </a:r>
            <a:endParaRPr b="1" sz="2200">
              <a:latin typeface="Arial"/>
              <a:ea typeface="Arial"/>
              <a:cs typeface="Arial"/>
              <a:sym typeface="Arial"/>
            </a:endParaRPr>
          </a:p>
        </p:txBody>
      </p:sp>
      <p:sp>
        <p:nvSpPr>
          <p:cNvPr id="207" name="Google Shape;207;p24"/>
          <p:cNvSpPr txBox="1"/>
          <p:nvPr>
            <p:ph idx="1" type="body"/>
          </p:nvPr>
        </p:nvSpPr>
        <p:spPr>
          <a:xfrm>
            <a:off x="1297500" y="703675"/>
            <a:ext cx="7729200" cy="4348200"/>
          </a:xfrm>
          <a:prstGeom prst="rect">
            <a:avLst/>
          </a:prstGeom>
        </p:spPr>
        <p:txBody>
          <a:bodyPr anchorCtr="0" anchor="t" bIns="91425" lIns="91425" spcFirstLastPara="1" rIns="91425" wrap="square" tIns="91425">
            <a:normAutofit fontScale="85000" lnSpcReduction="20000"/>
          </a:bodyPr>
          <a:lstStyle/>
          <a:p>
            <a:pPr indent="0" lvl="0" marL="0" rtl="0" algn="l">
              <a:spcBef>
                <a:spcPts val="1200"/>
              </a:spcBef>
              <a:spcAft>
                <a:spcPts val="0"/>
              </a:spcAft>
              <a:buNone/>
            </a:pPr>
            <a:r>
              <a:rPr b="1" lang="en-GB" sz="1100">
                <a:latin typeface="Arial"/>
                <a:ea typeface="Arial"/>
                <a:cs typeface="Arial"/>
                <a:sym typeface="Arial"/>
              </a:rPr>
              <a:t>Features Used (Total: 7):</a:t>
            </a:r>
            <a:endParaRPr b="1" sz="1100">
              <a:latin typeface="Arial"/>
              <a:ea typeface="Arial"/>
              <a:cs typeface="Arial"/>
              <a:sym typeface="Arial"/>
            </a:endParaRPr>
          </a:p>
          <a:p>
            <a:pPr indent="-287972" lvl="0" marL="457200" rtl="0" algn="l">
              <a:spcBef>
                <a:spcPts val="1200"/>
              </a:spcBef>
              <a:spcAft>
                <a:spcPts val="0"/>
              </a:spcAft>
              <a:buClr>
                <a:schemeClr val="lt1"/>
              </a:buClr>
              <a:buSzPct val="100000"/>
              <a:buFont typeface="Arial"/>
              <a:buChar char="●"/>
            </a:pPr>
            <a:r>
              <a:rPr lang="en-GB" sz="1100">
                <a:latin typeface="Roboto Mono"/>
                <a:ea typeface="Roboto Mono"/>
                <a:cs typeface="Roboto Mono"/>
                <a:sym typeface="Roboto Mono"/>
              </a:rPr>
              <a:t>Close_Price</a:t>
            </a:r>
            <a:r>
              <a:rPr lang="en-GB" sz="1100">
                <a:latin typeface="Arial"/>
                <a:ea typeface="Arial"/>
                <a:cs typeface="Arial"/>
                <a:sym typeface="Arial"/>
              </a:rPr>
              <a:t> – daily closing price</a:t>
            </a:r>
            <a:br>
              <a:rPr lang="en-GB" sz="1100">
                <a:latin typeface="Arial"/>
                <a:ea typeface="Arial"/>
                <a:cs typeface="Arial"/>
                <a:sym typeface="Arial"/>
              </a:rPr>
            </a:br>
            <a:endParaRPr sz="1100">
              <a:latin typeface="Arial"/>
              <a:ea typeface="Arial"/>
              <a:cs typeface="Arial"/>
              <a:sym typeface="Arial"/>
            </a:endParaRPr>
          </a:p>
          <a:p>
            <a:pPr indent="-287972" lvl="0" marL="457200" rtl="0" algn="l">
              <a:spcBef>
                <a:spcPts val="0"/>
              </a:spcBef>
              <a:spcAft>
                <a:spcPts val="0"/>
              </a:spcAft>
              <a:buClr>
                <a:schemeClr val="lt1"/>
              </a:buClr>
              <a:buSzPct val="100000"/>
              <a:buFont typeface="Arial"/>
              <a:buChar char="●"/>
            </a:pPr>
            <a:r>
              <a:rPr lang="en-GB" sz="1100">
                <a:latin typeface="Roboto Mono"/>
                <a:ea typeface="Roboto Mono"/>
                <a:cs typeface="Roboto Mono"/>
                <a:sym typeface="Roboto Mono"/>
              </a:rPr>
              <a:t>RSI</a:t>
            </a:r>
            <a:r>
              <a:rPr lang="en-GB" sz="1100">
                <a:latin typeface="Arial"/>
                <a:ea typeface="Arial"/>
                <a:cs typeface="Arial"/>
                <a:sym typeface="Arial"/>
              </a:rPr>
              <a:t> – Relative Strength Index Overbought or Oversold</a:t>
            </a:r>
            <a:br>
              <a:rPr lang="en-GB" sz="1100">
                <a:latin typeface="Arial"/>
                <a:ea typeface="Arial"/>
                <a:cs typeface="Arial"/>
                <a:sym typeface="Arial"/>
              </a:rPr>
            </a:br>
            <a:endParaRPr sz="1100">
              <a:latin typeface="Arial"/>
              <a:ea typeface="Arial"/>
              <a:cs typeface="Arial"/>
              <a:sym typeface="Arial"/>
            </a:endParaRPr>
          </a:p>
          <a:p>
            <a:pPr indent="-287972" lvl="0" marL="457200" rtl="0" algn="l">
              <a:spcBef>
                <a:spcPts val="0"/>
              </a:spcBef>
              <a:spcAft>
                <a:spcPts val="0"/>
              </a:spcAft>
              <a:buClr>
                <a:schemeClr val="lt1"/>
              </a:buClr>
              <a:buSzPct val="100000"/>
              <a:buFont typeface="Arial"/>
              <a:buChar char="●"/>
            </a:pPr>
            <a:r>
              <a:rPr lang="en-GB" sz="1100">
                <a:latin typeface="Roboto Mono"/>
                <a:ea typeface="Roboto Mono"/>
                <a:cs typeface="Roboto Mono"/>
                <a:sym typeface="Roboto Mono"/>
              </a:rPr>
              <a:t>MACD</a:t>
            </a:r>
            <a:r>
              <a:rPr lang="en-GB" sz="1100">
                <a:latin typeface="Arial"/>
                <a:ea typeface="Arial"/>
                <a:cs typeface="Arial"/>
                <a:sym typeface="Arial"/>
              </a:rPr>
              <a:t> and </a:t>
            </a:r>
            <a:r>
              <a:rPr lang="en-GB" sz="1100">
                <a:latin typeface="Roboto Mono"/>
                <a:ea typeface="Roboto Mono"/>
                <a:cs typeface="Roboto Mono"/>
                <a:sym typeface="Roboto Mono"/>
              </a:rPr>
              <a:t>MACD_Signal</a:t>
            </a:r>
            <a:r>
              <a:rPr lang="en-GB" sz="1100">
                <a:latin typeface="Arial"/>
                <a:ea typeface="Arial"/>
                <a:cs typeface="Arial"/>
                <a:sym typeface="Arial"/>
              </a:rPr>
              <a:t> – trend-following momentum indicators</a:t>
            </a:r>
            <a:br>
              <a:rPr lang="en-GB" sz="1100">
                <a:latin typeface="Arial"/>
                <a:ea typeface="Arial"/>
                <a:cs typeface="Arial"/>
                <a:sym typeface="Arial"/>
              </a:rPr>
            </a:br>
            <a:endParaRPr sz="1100">
              <a:latin typeface="Arial"/>
              <a:ea typeface="Arial"/>
              <a:cs typeface="Arial"/>
              <a:sym typeface="Arial"/>
            </a:endParaRPr>
          </a:p>
          <a:p>
            <a:pPr indent="-287972" lvl="0" marL="457200" rtl="0" algn="l">
              <a:spcBef>
                <a:spcPts val="0"/>
              </a:spcBef>
              <a:spcAft>
                <a:spcPts val="0"/>
              </a:spcAft>
              <a:buClr>
                <a:schemeClr val="lt1"/>
              </a:buClr>
              <a:buSzPct val="100000"/>
              <a:buFont typeface="Arial"/>
              <a:buChar char="●"/>
            </a:pPr>
            <a:r>
              <a:rPr lang="en-GB" sz="1100">
                <a:latin typeface="Roboto Mono"/>
                <a:ea typeface="Roboto Mono"/>
                <a:cs typeface="Roboto Mono"/>
                <a:sym typeface="Roboto Mono"/>
              </a:rPr>
              <a:t>ATR_14</a:t>
            </a:r>
            <a:r>
              <a:rPr lang="en-GB" sz="1100">
                <a:latin typeface="Arial"/>
                <a:ea typeface="Arial"/>
                <a:cs typeface="Arial"/>
                <a:sym typeface="Arial"/>
              </a:rPr>
              <a:t> – Average True Range (volatility) fluctuations</a:t>
            </a:r>
            <a:br>
              <a:rPr lang="en-GB" sz="1100">
                <a:latin typeface="Arial"/>
                <a:ea typeface="Arial"/>
                <a:cs typeface="Arial"/>
                <a:sym typeface="Arial"/>
              </a:rPr>
            </a:br>
            <a:endParaRPr sz="1100">
              <a:latin typeface="Arial"/>
              <a:ea typeface="Arial"/>
              <a:cs typeface="Arial"/>
              <a:sym typeface="Arial"/>
            </a:endParaRPr>
          </a:p>
          <a:p>
            <a:pPr indent="-287972" lvl="0" marL="457200" rtl="0" algn="l">
              <a:spcBef>
                <a:spcPts val="0"/>
              </a:spcBef>
              <a:spcAft>
                <a:spcPts val="0"/>
              </a:spcAft>
              <a:buClr>
                <a:schemeClr val="lt1"/>
              </a:buClr>
              <a:buSzPct val="100000"/>
              <a:buFont typeface="Arial"/>
              <a:buChar char="●"/>
            </a:pPr>
            <a:r>
              <a:rPr lang="en-GB" sz="1100">
                <a:latin typeface="Roboto Mono"/>
                <a:ea typeface="Roboto Mono"/>
                <a:cs typeface="Roboto Mono"/>
                <a:sym typeface="Roboto Mono"/>
              </a:rPr>
              <a:t>Sentiment_Score</a:t>
            </a:r>
            <a:r>
              <a:rPr lang="en-GB" sz="1100">
                <a:latin typeface="Arial"/>
                <a:ea typeface="Arial"/>
                <a:cs typeface="Arial"/>
                <a:sym typeface="Arial"/>
              </a:rPr>
              <a:t> – market sentiment from news/social sources</a:t>
            </a:r>
            <a:br>
              <a:rPr lang="en-GB" sz="1100">
                <a:latin typeface="Arial"/>
                <a:ea typeface="Arial"/>
                <a:cs typeface="Arial"/>
                <a:sym typeface="Arial"/>
              </a:rPr>
            </a:br>
            <a:endParaRPr sz="1100">
              <a:latin typeface="Arial"/>
              <a:ea typeface="Arial"/>
              <a:cs typeface="Arial"/>
              <a:sym typeface="Arial"/>
            </a:endParaRPr>
          </a:p>
          <a:p>
            <a:pPr indent="-287972" lvl="0" marL="457200" rtl="0" algn="l">
              <a:spcBef>
                <a:spcPts val="0"/>
              </a:spcBef>
              <a:spcAft>
                <a:spcPts val="0"/>
              </a:spcAft>
              <a:buClr>
                <a:schemeClr val="lt1"/>
              </a:buClr>
              <a:buSzPct val="100000"/>
              <a:buFont typeface="Arial"/>
              <a:buChar char="●"/>
            </a:pPr>
            <a:r>
              <a:rPr lang="en-GB" sz="1100">
                <a:latin typeface="Roboto Mono"/>
                <a:ea typeface="Roboto Mono"/>
                <a:cs typeface="Roboto Mono"/>
                <a:sym typeface="Roboto Mono"/>
              </a:rPr>
              <a:t>Price_Momentum</a:t>
            </a:r>
            <a:r>
              <a:rPr lang="en-GB" sz="1100">
                <a:latin typeface="Arial"/>
                <a:ea typeface="Arial"/>
                <a:cs typeface="Arial"/>
                <a:sym typeface="Arial"/>
              </a:rPr>
              <a:t> – directional price movement</a:t>
            </a:r>
            <a:br>
              <a:rPr lang="en-GB" sz="1100">
                <a:latin typeface="Arial"/>
                <a:ea typeface="Arial"/>
                <a:cs typeface="Arial"/>
                <a:sym typeface="Arial"/>
              </a:rPr>
            </a:br>
            <a:r>
              <a:rPr lang="en-GB" sz="1100">
                <a:latin typeface="Arial"/>
                <a:ea typeface="Arial"/>
                <a:cs typeface="Arial"/>
                <a:sym typeface="Arial"/>
              </a:rPr>
              <a:t> </a:t>
            </a:r>
            <a:endParaRPr sz="1100">
              <a:latin typeface="Arial"/>
              <a:ea typeface="Arial"/>
              <a:cs typeface="Arial"/>
              <a:sym typeface="Arial"/>
            </a:endParaRPr>
          </a:p>
          <a:p>
            <a:pPr indent="0" lvl="0" marL="0" rtl="0" algn="l">
              <a:spcBef>
                <a:spcPts val="1200"/>
              </a:spcBef>
              <a:spcAft>
                <a:spcPts val="0"/>
              </a:spcAft>
              <a:buNone/>
            </a:pPr>
            <a:r>
              <a:rPr b="1" lang="en-GB" sz="1100">
                <a:latin typeface="Arial"/>
                <a:ea typeface="Arial"/>
                <a:cs typeface="Arial"/>
                <a:sym typeface="Arial"/>
              </a:rPr>
              <a:t>⚙️ Data Engineering Pipeline:</a:t>
            </a:r>
            <a:endParaRPr b="1" sz="1100">
              <a:latin typeface="Arial"/>
              <a:ea typeface="Arial"/>
              <a:cs typeface="Arial"/>
              <a:sym typeface="Arial"/>
            </a:endParaRPr>
          </a:p>
          <a:p>
            <a:pPr indent="-287972" lvl="0" marL="457200" rtl="0" algn="l">
              <a:spcBef>
                <a:spcPts val="1200"/>
              </a:spcBef>
              <a:spcAft>
                <a:spcPts val="0"/>
              </a:spcAft>
              <a:buClr>
                <a:schemeClr val="lt1"/>
              </a:buClr>
              <a:buSzPct val="100000"/>
              <a:buFont typeface="Arial"/>
              <a:buChar char="●"/>
            </a:pPr>
            <a:r>
              <a:rPr b="1" lang="en-GB" sz="1100">
                <a:latin typeface="Arial"/>
                <a:ea typeface="Arial"/>
                <a:cs typeface="Arial"/>
                <a:sym typeface="Arial"/>
              </a:rPr>
              <a:t>Sliding Window:</a:t>
            </a:r>
            <a:br>
              <a:rPr b="1" lang="en-GB" sz="1100">
                <a:latin typeface="Arial"/>
                <a:ea typeface="Arial"/>
                <a:cs typeface="Arial"/>
                <a:sym typeface="Arial"/>
              </a:rPr>
            </a:br>
            <a:endParaRPr b="1" sz="1100">
              <a:latin typeface="Arial"/>
              <a:ea typeface="Arial"/>
              <a:cs typeface="Arial"/>
              <a:sym typeface="Arial"/>
            </a:endParaRPr>
          </a:p>
          <a:p>
            <a:pPr indent="-287972" lvl="1" marL="914400" rtl="0" algn="l">
              <a:spcBef>
                <a:spcPts val="0"/>
              </a:spcBef>
              <a:spcAft>
                <a:spcPts val="0"/>
              </a:spcAft>
              <a:buClr>
                <a:schemeClr val="lt1"/>
              </a:buClr>
              <a:buSzPct val="100000"/>
              <a:buFont typeface="Arial"/>
              <a:buChar char="○"/>
            </a:pPr>
            <a:r>
              <a:rPr lang="en-GB">
                <a:latin typeface="Arial"/>
                <a:ea typeface="Arial"/>
                <a:cs typeface="Arial"/>
                <a:sym typeface="Arial"/>
              </a:rPr>
              <a:t>60-day historical window (</a:t>
            </a:r>
            <a:r>
              <a:rPr lang="en-GB">
                <a:latin typeface="Roboto Mono"/>
                <a:ea typeface="Roboto Mono"/>
                <a:cs typeface="Roboto Mono"/>
                <a:sym typeface="Roboto Mono"/>
              </a:rPr>
              <a:t>look_back = 60</a:t>
            </a:r>
            <a:r>
              <a:rPr lang="en-GB">
                <a:latin typeface="Arial"/>
                <a:ea typeface="Arial"/>
                <a:cs typeface="Arial"/>
                <a:sym typeface="Arial"/>
              </a:rPr>
              <a:t>) used for sequence input</a:t>
            </a:r>
            <a:br>
              <a:rPr lang="en-GB">
                <a:latin typeface="Arial"/>
                <a:ea typeface="Arial"/>
                <a:cs typeface="Arial"/>
                <a:sym typeface="Arial"/>
              </a:rPr>
            </a:br>
            <a:endParaRPr>
              <a:latin typeface="Arial"/>
              <a:ea typeface="Arial"/>
              <a:cs typeface="Arial"/>
              <a:sym typeface="Arial"/>
            </a:endParaRPr>
          </a:p>
          <a:p>
            <a:pPr indent="-287972" lvl="0" marL="457200" rtl="0" algn="l">
              <a:spcBef>
                <a:spcPts val="0"/>
              </a:spcBef>
              <a:spcAft>
                <a:spcPts val="0"/>
              </a:spcAft>
              <a:buClr>
                <a:schemeClr val="lt1"/>
              </a:buClr>
              <a:buSzPct val="100000"/>
              <a:buFont typeface="Arial"/>
              <a:buChar char="●"/>
            </a:pPr>
            <a:r>
              <a:rPr b="1" lang="en-GB" sz="1100">
                <a:latin typeface="Arial"/>
                <a:ea typeface="Arial"/>
                <a:cs typeface="Arial"/>
                <a:sym typeface="Arial"/>
              </a:rPr>
              <a:t>Scaling:</a:t>
            </a:r>
            <a:br>
              <a:rPr b="1" lang="en-GB" sz="1100">
                <a:latin typeface="Arial"/>
                <a:ea typeface="Arial"/>
                <a:cs typeface="Arial"/>
                <a:sym typeface="Arial"/>
              </a:rPr>
            </a:br>
            <a:endParaRPr b="1" sz="1100">
              <a:latin typeface="Arial"/>
              <a:ea typeface="Arial"/>
              <a:cs typeface="Arial"/>
              <a:sym typeface="Arial"/>
            </a:endParaRPr>
          </a:p>
          <a:p>
            <a:pPr indent="-287972" lvl="1" marL="914400" rtl="0" algn="l">
              <a:spcBef>
                <a:spcPts val="0"/>
              </a:spcBef>
              <a:spcAft>
                <a:spcPts val="0"/>
              </a:spcAft>
              <a:buClr>
                <a:schemeClr val="lt1"/>
              </a:buClr>
              <a:buSzPct val="100000"/>
              <a:buFont typeface="Arial"/>
              <a:buChar char="○"/>
            </a:pPr>
            <a:r>
              <a:rPr lang="en-GB">
                <a:latin typeface="Arial"/>
                <a:ea typeface="Arial"/>
                <a:cs typeface="Arial"/>
                <a:sym typeface="Arial"/>
              </a:rPr>
              <a:t>Applied </a:t>
            </a:r>
            <a:r>
              <a:rPr b="1" lang="en-GB">
                <a:latin typeface="Arial"/>
                <a:ea typeface="Arial"/>
                <a:cs typeface="Arial"/>
                <a:sym typeface="Arial"/>
              </a:rPr>
              <a:t>MinMaxScaler</a:t>
            </a:r>
            <a:r>
              <a:rPr lang="en-GB">
                <a:latin typeface="Arial"/>
                <a:ea typeface="Arial"/>
                <a:cs typeface="Arial"/>
                <a:sym typeface="Arial"/>
              </a:rPr>
              <a:t> to normalize feature values </a:t>
            </a:r>
            <a:r>
              <a:rPr b="1" lang="en-GB">
                <a:latin typeface="Arial"/>
                <a:ea typeface="Arial"/>
                <a:cs typeface="Arial"/>
                <a:sym typeface="Arial"/>
              </a:rPr>
              <a:t>per ticker</a:t>
            </a:r>
            <a:br>
              <a:rPr b="1" lang="en-GB">
                <a:latin typeface="Arial"/>
                <a:ea typeface="Arial"/>
                <a:cs typeface="Arial"/>
                <a:sym typeface="Arial"/>
              </a:rPr>
            </a:br>
            <a:endParaRPr b="1">
              <a:latin typeface="Arial"/>
              <a:ea typeface="Arial"/>
              <a:cs typeface="Arial"/>
              <a:sym typeface="Arial"/>
            </a:endParaRPr>
          </a:p>
          <a:p>
            <a:pPr indent="-287972" lvl="0" marL="457200" rtl="0" algn="l">
              <a:spcBef>
                <a:spcPts val="0"/>
              </a:spcBef>
              <a:spcAft>
                <a:spcPts val="0"/>
              </a:spcAft>
              <a:buClr>
                <a:schemeClr val="lt1"/>
              </a:buClr>
              <a:buSzPct val="100000"/>
              <a:buFont typeface="Arial"/>
              <a:buChar char="●"/>
            </a:pPr>
            <a:r>
              <a:rPr b="1" lang="en-GB" sz="1100">
                <a:latin typeface="Arial"/>
                <a:ea typeface="Arial"/>
                <a:cs typeface="Arial"/>
                <a:sym typeface="Arial"/>
              </a:rPr>
              <a:t>Target Output:</a:t>
            </a:r>
            <a:br>
              <a:rPr b="1" lang="en-GB" sz="1100">
                <a:latin typeface="Arial"/>
                <a:ea typeface="Arial"/>
                <a:cs typeface="Arial"/>
                <a:sym typeface="Arial"/>
              </a:rPr>
            </a:br>
            <a:endParaRPr b="1" sz="1100">
              <a:latin typeface="Arial"/>
              <a:ea typeface="Arial"/>
              <a:cs typeface="Arial"/>
              <a:sym typeface="Arial"/>
            </a:endParaRPr>
          </a:p>
          <a:p>
            <a:pPr indent="-287972" lvl="1" marL="914400" rtl="0" algn="l">
              <a:spcBef>
                <a:spcPts val="0"/>
              </a:spcBef>
              <a:spcAft>
                <a:spcPts val="0"/>
              </a:spcAft>
              <a:buClr>
                <a:schemeClr val="lt1"/>
              </a:buClr>
              <a:buSzPct val="100000"/>
              <a:buFont typeface="Arial"/>
              <a:buChar char="○"/>
            </a:pPr>
            <a:r>
              <a:rPr lang="en-GB">
                <a:latin typeface="Arial"/>
                <a:ea typeface="Arial"/>
                <a:cs typeface="Arial"/>
                <a:sym typeface="Arial"/>
              </a:rPr>
              <a:t>Predicts a </a:t>
            </a:r>
            <a:r>
              <a:rPr b="1" lang="en-GB">
                <a:latin typeface="Arial"/>
                <a:ea typeface="Arial"/>
                <a:cs typeface="Arial"/>
                <a:sym typeface="Arial"/>
              </a:rPr>
              <a:t>sequence of 1-200 future closing prices</a:t>
            </a:r>
            <a:endParaRPr b="1">
              <a:latin typeface="Arial"/>
              <a:ea typeface="Arial"/>
              <a:cs typeface="Arial"/>
              <a:sym typeface="Arial"/>
            </a:endParaRPr>
          </a:p>
          <a:p>
            <a:pPr indent="0" lvl="0" marL="0" rtl="0" algn="l">
              <a:spcBef>
                <a:spcPts val="1200"/>
              </a:spcBef>
              <a:spcAft>
                <a:spcPts val="1200"/>
              </a:spcAft>
              <a:buNone/>
            </a:pPr>
            <a:r>
              <a:t/>
            </a:r>
            <a:endParaRPr b="1" sz="1100">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5"/>
          <p:cNvSpPr txBox="1"/>
          <p:nvPr>
            <p:ph type="title"/>
          </p:nvPr>
        </p:nvSpPr>
        <p:spPr>
          <a:xfrm>
            <a:off x="894500" y="75600"/>
            <a:ext cx="7038900" cy="57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1760"/>
              <a:t>Sequence Learning with LSTM – From Theory to Practice</a:t>
            </a:r>
            <a:endParaRPr b="1" sz="1660"/>
          </a:p>
        </p:txBody>
      </p:sp>
      <p:sp>
        <p:nvSpPr>
          <p:cNvPr id="213" name="Google Shape;213;p25"/>
          <p:cNvSpPr txBox="1"/>
          <p:nvPr/>
        </p:nvSpPr>
        <p:spPr>
          <a:xfrm>
            <a:off x="1067850" y="711175"/>
            <a:ext cx="7372800" cy="406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GB" sz="1100">
                <a:solidFill>
                  <a:schemeClr val="lt1"/>
                </a:solidFill>
              </a:rPr>
              <a:t>🧠 Why LSTM?</a:t>
            </a:r>
            <a:br>
              <a:rPr b="1" lang="en-GB" sz="1100">
                <a:solidFill>
                  <a:schemeClr val="lt1"/>
                </a:solidFill>
              </a:rPr>
            </a:br>
            <a:r>
              <a:rPr lang="en-GB" sz="1100">
                <a:solidFill>
                  <a:schemeClr val="lt1"/>
                </a:solidFill>
              </a:rPr>
              <a:t> Long Short-Term Memory (LSTM) networks are a specialized type of recurrent neural network (RNN) designed for sequence modeling — ideal for time-series data like stock prices.</a:t>
            </a:r>
            <a:endParaRPr sz="1100">
              <a:solidFill>
                <a:schemeClr val="lt1"/>
              </a:solidFill>
            </a:endParaRPr>
          </a:p>
          <a:p>
            <a:pPr indent="-298450" lvl="0" marL="457200" rtl="0" algn="l">
              <a:lnSpc>
                <a:spcPct val="115000"/>
              </a:lnSpc>
              <a:spcBef>
                <a:spcPts val="1200"/>
              </a:spcBef>
              <a:spcAft>
                <a:spcPts val="0"/>
              </a:spcAft>
              <a:buClr>
                <a:schemeClr val="lt1"/>
              </a:buClr>
              <a:buSzPts val="1100"/>
              <a:buChar char="●"/>
            </a:pPr>
            <a:r>
              <a:rPr lang="en-GB" sz="1100">
                <a:solidFill>
                  <a:schemeClr val="lt1"/>
                </a:solidFill>
              </a:rPr>
              <a:t>LSTM networks are ideal for time-series forecasting like stock prices, as they retain long-term patterns in sequential data.</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lang="en-GB" sz="1100">
                <a:solidFill>
                  <a:schemeClr val="lt1"/>
                </a:solidFill>
              </a:rPr>
              <a:t>They use memory cells and gates to remember important historical trends (e.g., momentum, volatility) and filter out noise.</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lang="en-GB" sz="1100">
                <a:solidFill>
                  <a:schemeClr val="lt1"/>
                </a:solidFill>
              </a:rPr>
              <a:t>More effective than standard RNNs in capturing long-range dependencies for accurate stock prediction.</a:t>
            </a:r>
            <a:endParaRPr sz="11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6"/>
          <p:cNvSpPr txBox="1"/>
          <p:nvPr>
            <p:ph type="title"/>
          </p:nvPr>
        </p:nvSpPr>
        <p:spPr>
          <a:xfrm>
            <a:off x="894500" y="75600"/>
            <a:ext cx="7038900" cy="57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1960"/>
              <a:t>Applying LSTM to Financial Time Series Forecasting</a:t>
            </a:r>
            <a:endParaRPr b="1" sz="1960"/>
          </a:p>
        </p:txBody>
      </p:sp>
      <p:sp>
        <p:nvSpPr>
          <p:cNvPr id="219" name="Google Shape;219;p26"/>
          <p:cNvSpPr txBox="1"/>
          <p:nvPr/>
        </p:nvSpPr>
        <p:spPr>
          <a:xfrm>
            <a:off x="1252700" y="722050"/>
            <a:ext cx="7514100" cy="408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GB" sz="1100">
                <a:solidFill>
                  <a:schemeClr val="lt1"/>
                </a:solidFill>
              </a:rPr>
              <a:t>📈 Use Case: Multi-Day Stock Price Forecasting</a:t>
            </a:r>
            <a:endParaRPr b="1" sz="1100">
              <a:solidFill>
                <a:schemeClr val="lt1"/>
              </a:solidFill>
            </a:endParaRPr>
          </a:p>
          <a:p>
            <a:pPr indent="0" lvl="0" marL="0" rtl="0" algn="l">
              <a:lnSpc>
                <a:spcPct val="115000"/>
              </a:lnSpc>
              <a:spcBef>
                <a:spcPts val="1200"/>
              </a:spcBef>
              <a:spcAft>
                <a:spcPts val="0"/>
              </a:spcAft>
              <a:buNone/>
            </a:pPr>
            <a:r>
              <a:rPr lang="en-GB" sz="1100">
                <a:solidFill>
                  <a:schemeClr val="lt1"/>
                </a:solidFill>
              </a:rPr>
              <a:t>Our LSTM model transforms raw financial time series into a </a:t>
            </a:r>
            <a:r>
              <a:rPr b="1" lang="en-GB" sz="1100">
                <a:solidFill>
                  <a:schemeClr val="lt1"/>
                </a:solidFill>
              </a:rPr>
              <a:t>learned function</a:t>
            </a:r>
            <a:r>
              <a:rPr lang="en-GB" sz="1100">
                <a:solidFill>
                  <a:schemeClr val="lt1"/>
                </a:solidFill>
              </a:rPr>
              <a:t> capable of forecasting future price movements.</a:t>
            </a:r>
            <a:endParaRPr sz="1100">
              <a:solidFill>
                <a:schemeClr val="lt1"/>
              </a:solidFill>
            </a:endParaRPr>
          </a:p>
          <a:p>
            <a:pPr indent="0" lvl="0" marL="0" rtl="0" algn="l">
              <a:lnSpc>
                <a:spcPct val="115000"/>
              </a:lnSpc>
              <a:spcBef>
                <a:spcPts val="1200"/>
              </a:spcBef>
              <a:spcAft>
                <a:spcPts val="0"/>
              </a:spcAft>
              <a:buNone/>
            </a:pPr>
            <a:r>
              <a:rPr b="1" lang="en-GB" sz="1100">
                <a:solidFill>
                  <a:schemeClr val="lt1"/>
                </a:solidFill>
              </a:rPr>
              <a:t>🔄 What the Model Learns:</a:t>
            </a:r>
            <a:endParaRPr b="1" sz="1100">
              <a:solidFill>
                <a:schemeClr val="lt1"/>
              </a:solidFill>
            </a:endParaRPr>
          </a:p>
          <a:p>
            <a:pPr indent="-298450" lvl="0" marL="457200" rtl="0" algn="l">
              <a:lnSpc>
                <a:spcPct val="115000"/>
              </a:lnSpc>
              <a:spcBef>
                <a:spcPts val="1200"/>
              </a:spcBef>
              <a:spcAft>
                <a:spcPts val="0"/>
              </a:spcAft>
              <a:buClr>
                <a:schemeClr val="lt1"/>
              </a:buClr>
              <a:buSzPts val="1100"/>
              <a:buChar char="●"/>
            </a:pPr>
            <a:r>
              <a:rPr lang="en-GB" sz="1100">
                <a:solidFill>
                  <a:schemeClr val="lt1"/>
                </a:solidFill>
              </a:rPr>
              <a:t>Temporal dependencies between technical indicators and price behavior</a:t>
            </a:r>
            <a:br>
              <a:rPr lang="en-GB" sz="1100">
                <a:solidFill>
                  <a:schemeClr val="lt1"/>
                </a:solidFill>
              </a:rPr>
            </a:b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lang="en-GB" sz="1100">
                <a:solidFill>
                  <a:schemeClr val="lt1"/>
                </a:solidFill>
              </a:rPr>
              <a:t>Relationships between </a:t>
            </a:r>
            <a:r>
              <a:rPr b="1" lang="en-GB" sz="1100">
                <a:solidFill>
                  <a:schemeClr val="lt1"/>
                </a:solidFill>
              </a:rPr>
              <a:t>market momentum, volume, sentiment</a:t>
            </a:r>
            <a:r>
              <a:rPr lang="en-GB" sz="1100">
                <a:solidFill>
                  <a:schemeClr val="lt1"/>
                </a:solidFill>
              </a:rPr>
              <a:t>, and </a:t>
            </a:r>
            <a:r>
              <a:rPr b="1" lang="en-GB" sz="1100">
                <a:solidFill>
                  <a:schemeClr val="lt1"/>
                </a:solidFill>
              </a:rPr>
              <a:t>price outcomes</a:t>
            </a:r>
            <a:br>
              <a:rPr b="1" lang="en-GB" sz="1100">
                <a:solidFill>
                  <a:schemeClr val="lt1"/>
                </a:solidFill>
              </a:rPr>
            </a:br>
            <a:endParaRPr b="1" sz="1100">
              <a:solidFill>
                <a:schemeClr val="lt1"/>
              </a:solidFill>
            </a:endParaRPr>
          </a:p>
          <a:p>
            <a:pPr indent="0" lvl="0" marL="0" rtl="0" algn="l">
              <a:lnSpc>
                <a:spcPct val="115000"/>
              </a:lnSpc>
              <a:spcBef>
                <a:spcPts val="1200"/>
              </a:spcBef>
              <a:spcAft>
                <a:spcPts val="0"/>
              </a:spcAft>
              <a:buNone/>
            </a:pPr>
            <a:r>
              <a:rPr b="1" lang="en-GB" sz="1100">
                <a:solidFill>
                  <a:schemeClr val="lt1"/>
                </a:solidFill>
              </a:rPr>
              <a:t>🔍 Input-Output Mapping Example:</a:t>
            </a:r>
            <a:endParaRPr b="1" sz="1100">
              <a:solidFill>
                <a:schemeClr val="lt1"/>
              </a:solidFill>
            </a:endParaRPr>
          </a:p>
          <a:p>
            <a:pPr indent="-298450" lvl="0" marL="457200" rtl="0" algn="l">
              <a:lnSpc>
                <a:spcPct val="115000"/>
              </a:lnSpc>
              <a:spcBef>
                <a:spcPts val="1200"/>
              </a:spcBef>
              <a:spcAft>
                <a:spcPts val="0"/>
              </a:spcAft>
              <a:buClr>
                <a:schemeClr val="lt1"/>
              </a:buClr>
              <a:buSzPts val="1100"/>
              <a:buChar char="●"/>
            </a:pPr>
            <a:r>
              <a:rPr b="1" lang="en-GB" sz="1100">
                <a:solidFill>
                  <a:schemeClr val="lt1"/>
                </a:solidFill>
              </a:rPr>
              <a:t>Input:</a:t>
            </a:r>
            <a:r>
              <a:rPr lang="en-GB" sz="1100">
                <a:solidFill>
                  <a:schemeClr val="lt1"/>
                </a:solidFill>
              </a:rPr>
              <a:t> Past 60 days of features (e.g., Close Price, RSI, MACD)</a:t>
            </a:r>
            <a:br>
              <a:rPr lang="en-GB" sz="1100">
                <a:solidFill>
                  <a:schemeClr val="lt1"/>
                </a:solidFill>
              </a:rPr>
            </a:b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b="1" lang="en-GB" sz="1100">
                <a:solidFill>
                  <a:schemeClr val="lt1"/>
                </a:solidFill>
              </a:rPr>
              <a:t>Output:</a:t>
            </a:r>
            <a:r>
              <a:rPr lang="en-GB" sz="1100">
                <a:solidFill>
                  <a:schemeClr val="lt1"/>
                </a:solidFill>
              </a:rPr>
              <a:t> Predicted stock prices for the </a:t>
            </a:r>
            <a:r>
              <a:rPr b="1" lang="en-GB" sz="1100">
                <a:solidFill>
                  <a:schemeClr val="lt1"/>
                </a:solidFill>
              </a:rPr>
              <a:t>next 5 days</a:t>
            </a:r>
            <a:br>
              <a:rPr b="1" lang="en-GB" sz="1100">
                <a:solidFill>
                  <a:schemeClr val="lt1"/>
                </a:solidFill>
              </a:rPr>
            </a:br>
            <a:endParaRPr sz="1300">
              <a:solidFill>
                <a:schemeClr val="l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7"/>
          <p:cNvSpPr txBox="1"/>
          <p:nvPr>
            <p:ph type="title"/>
          </p:nvPr>
        </p:nvSpPr>
        <p:spPr>
          <a:xfrm>
            <a:off x="894500" y="75600"/>
            <a:ext cx="7038900" cy="57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2200">
                <a:latin typeface="Arial"/>
                <a:ea typeface="Arial"/>
                <a:cs typeface="Arial"/>
                <a:sym typeface="Arial"/>
              </a:rPr>
              <a:t>Model Integration &amp; Reusability</a:t>
            </a:r>
            <a:endParaRPr b="1" sz="2200">
              <a:latin typeface="Arial"/>
              <a:ea typeface="Arial"/>
              <a:cs typeface="Arial"/>
              <a:sym typeface="Arial"/>
            </a:endParaRPr>
          </a:p>
        </p:txBody>
      </p:sp>
      <p:sp>
        <p:nvSpPr>
          <p:cNvPr id="225" name="Google Shape;225;p27"/>
          <p:cNvSpPr txBox="1"/>
          <p:nvPr>
            <p:ph idx="1" type="body"/>
          </p:nvPr>
        </p:nvSpPr>
        <p:spPr>
          <a:xfrm>
            <a:off x="3591950" y="573175"/>
            <a:ext cx="5392200" cy="1540800"/>
          </a:xfrm>
          <a:prstGeom prst="rect">
            <a:avLst/>
          </a:prstGeom>
        </p:spPr>
        <p:txBody>
          <a:bodyPr anchorCtr="0" anchor="t" bIns="91425" lIns="91425" spcFirstLastPara="1" rIns="91425" wrap="square" tIns="91425">
            <a:normAutofit lnSpcReduction="20000"/>
          </a:bodyPr>
          <a:lstStyle/>
          <a:p>
            <a:pPr indent="0" lvl="0" marL="0" rtl="0" algn="l">
              <a:spcBef>
                <a:spcPts val="1200"/>
              </a:spcBef>
              <a:spcAft>
                <a:spcPts val="0"/>
              </a:spcAft>
              <a:buNone/>
            </a:pPr>
            <a:r>
              <a:rPr b="1" lang="en-GB" sz="1100">
                <a:latin typeface="Arial"/>
                <a:ea typeface="Arial"/>
                <a:cs typeface="Arial"/>
                <a:sym typeface="Arial"/>
              </a:rPr>
              <a:t>🔁 Model Deployment Strategy:</a:t>
            </a:r>
            <a:endParaRPr b="1" sz="1100">
              <a:latin typeface="Arial"/>
              <a:ea typeface="Arial"/>
              <a:cs typeface="Arial"/>
              <a:sym typeface="Arial"/>
            </a:endParaRPr>
          </a:p>
          <a:p>
            <a:pPr indent="-298450" lvl="0" marL="457200" rtl="0" algn="l">
              <a:spcBef>
                <a:spcPts val="1200"/>
              </a:spcBef>
              <a:spcAft>
                <a:spcPts val="0"/>
              </a:spcAft>
              <a:buClr>
                <a:schemeClr val="lt1"/>
              </a:buClr>
              <a:buSzPts val="1100"/>
              <a:buFont typeface="Arial"/>
              <a:buChar char="●"/>
            </a:pPr>
            <a:r>
              <a:rPr lang="en-GB" sz="1100">
                <a:latin typeface="Arial"/>
                <a:ea typeface="Arial"/>
                <a:cs typeface="Arial"/>
                <a:sym typeface="Arial"/>
              </a:rPr>
              <a:t>Trained models are saved individually per ticker</a:t>
            </a:r>
            <a:br>
              <a:rPr lang="en-GB"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Clr>
                <a:schemeClr val="lt1"/>
              </a:buClr>
              <a:buSzPts val="1100"/>
              <a:buFont typeface="Arial"/>
              <a:buChar char="●"/>
            </a:pPr>
            <a:r>
              <a:rPr lang="en-GB" sz="1100">
                <a:latin typeface="Arial"/>
                <a:ea typeface="Arial"/>
                <a:cs typeface="Arial"/>
                <a:sym typeface="Arial"/>
              </a:rPr>
              <a:t>Integrated into a </a:t>
            </a:r>
            <a:r>
              <a:rPr b="1" lang="en-GB" sz="1100">
                <a:latin typeface="Arial"/>
                <a:ea typeface="Arial"/>
                <a:cs typeface="Arial"/>
                <a:sym typeface="Arial"/>
              </a:rPr>
              <a:t>Streamlit dashboard</a:t>
            </a:r>
            <a:r>
              <a:rPr lang="en-GB" sz="1100">
                <a:latin typeface="Arial"/>
                <a:ea typeface="Arial"/>
                <a:cs typeface="Arial"/>
                <a:sym typeface="Arial"/>
              </a:rPr>
              <a:t> for real-time forecasting</a:t>
            </a:r>
            <a:br>
              <a:rPr lang="en-GB"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Clr>
                <a:schemeClr val="lt1"/>
              </a:buClr>
              <a:buSzPts val="1100"/>
              <a:buFont typeface="Arial"/>
              <a:buChar char="●"/>
            </a:pPr>
            <a:r>
              <a:rPr lang="en-GB" sz="1100">
                <a:latin typeface="Arial"/>
                <a:ea typeface="Arial"/>
                <a:cs typeface="Arial"/>
                <a:sym typeface="Arial"/>
              </a:rPr>
              <a:t>Allows users to select tickers and view 5 to 200 days predictions instantly</a:t>
            </a:r>
            <a:br>
              <a:rPr lang="en-GB" sz="1100">
                <a:latin typeface="Arial"/>
                <a:ea typeface="Arial"/>
                <a:cs typeface="Arial"/>
                <a:sym typeface="Arial"/>
              </a:rPr>
            </a:br>
            <a:endParaRPr b="1">
              <a:latin typeface="Arial"/>
              <a:ea typeface="Arial"/>
              <a:cs typeface="Arial"/>
              <a:sym typeface="Arial"/>
            </a:endParaRPr>
          </a:p>
        </p:txBody>
      </p:sp>
      <p:pic>
        <p:nvPicPr>
          <p:cNvPr id="226" name="Google Shape;226;p27"/>
          <p:cNvPicPr preferRelativeResize="0"/>
          <p:nvPr/>
        </p:nvPicPr>
        <p:blipFill>
          <a:blip r:embed="rId3">
            <a:alphaModFix/>
          </a:blip>
          <a:stretch>
            <a:fillRect/>
          </a:stretch>
        </p:blipFill>
        <p:spPr>
          <a:xfrm>
            <a:off x="98175" y="1439750"/>
            <a:ext cx="3493775" cy="3587675"/>
          </a:xfrm>
          <a:prstGeom prst="rect">
            <a:avLst/>
          </a:prstGeom>
          <a:noFill/>
          <a:ln>
            <a:noFill/>
          </a:ln>
        </p:spPr>
      </p:pic>
      <p:pic>
        <p:nvPicPr>
          <p:cNvPr id="227" name="Google Shape;227;p27"/>
          <p:cNvPicPr preferRelativeResize="0"/>
          <p:nvPr/>
        </p:nvPicPr>
        <p:blipFill>
          <a:blip r:embed="rId4">
            <a:alphaModFix/>
          </a:blip>
          <a:stretch>
            <a:fillRect/>
          </a:stretch>
        </p:blipFill>
        <p:spPr>
          <a:xfrm>
            <a:off x="4631325" y="2667050"/>
            <a:ext cx="3313443" cy="1708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8"/>
          <p:cNvSpPr txBox="1"/>
          <p:nvPr>
            <p:ph type="title"/>
          </p:nvPr>
        </p:nvSpPr>
        <p:spPr>
          <a:xfrm>
            <a:off x="894500" y="75600"/>
            <a:ext cx="7038900" cy="57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Part 3:  Risk Assessment </a:t>
            </a:r>
            <a:endParaRPr b="1"/>
          </a:p>
        </p:txBody>
      </p:sp>
      <p:sp>
        <p:nvSpPr>
          <p:cNvPr id="233" name="Google Shape;233;p28"/>
          <p:cNvSpPr txBox="1"/>
          <p:nvPr>
            <p:ph idx="1" type="body"/>
          </p:nvPr>
        </p:nvSpPr>
        <p:spPr>
          <a:xfrm>
            <a:off x="1245775" y="795300"/>
            <a:ext cx="7729200" cy="43482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1100">
                <a:latin typeface="Arial"/>
                <a:ea typeface="Arial"/>
                <a:cs typeface="Arial"/>
                <a:sym typeface="Arial"/>
              </a:rPr>
              <a:t>A volatility-driven financial risk analysis system using historical stock data and predictive metrics to determine investment safety. FinSim focuses on robust financial risk assessment using proven statistical techniques and time-series analysis, rather than black-box ML models.</a:t>
            </a:r>
            <a:endParaRPr b="1" sz="1100">
              <a:latin typeface="Arial"/>
              <a:ea typeface="Arial"/>
              <a:cs typeface="Arial"/>
              <a:sym typeface="Arial"/>
            </a:endParaRPr>
          </a:p>
          <a:p>
            <a:pPr indent="0" lvl="0" marL="0" rtl="0" algn="l">
              <a:lnSpc>
                <a:spcPct val="100000"/>
              </a:lnSpc>
              <a:spcBef>
                <a:spcPts val="1600"/>
              </a:spcBef>
              <a:spcAft>
                <a:spcPts val="0"/>
              </a:spcAft>
              <a:buNone/>
            </a:pPr>
            <a:r>
              <a:rPr b="1" lang="en-GB">
                <a:latin typeface="Arial"/>
                <a:ea typeface="Arial"/>
                <a:cs typeface="Arial"/>
                <a:sym typeface="Arial"/>
              </a:rPr>
              <a:t>Objective </a:t>
            </a:r>
            <a:endParaRPr b="1">
              <a:latin typeface="Arial"/>
              <a:ea typeface="Arial"/>
              <a:cs typeface="Arial"/>
              <a:sym typeface="Arial"/>
            </a:endParaRPr>
          </a:p>
          <a:p>
            <a:pPr indent="0" lvl="0" marL="0" rtl="0" algn="l">
              <a:lnSpc>
                <a:spcPct val="100000"/>
              </a:lnSpc>
              <a:spcBef>
                <a:spcPts val="1200"/>
              </a:spcBef>
              <a:spcAft>
                <a:spcPts val="0"/>
              </a:spcAft>
              <a:buNone/>
            </a:pPr>
            <a:r>
              <a:rPr lang="en-GB" sz="1100">
                <a:latin typeface="Arial"/>
                <a:ea typeface="Arial"/>
                <a:cs typeface="Arial"/>
                <a:sym typeface="Arial"/>
              </a:rPr>
              <a:t>To evaluate the investment risk of major publicly traded companies using:</a:t>
            </a:r>
            <a:endParaRPr sz="1100">
              <a:latin typeface="Arial"/>
              <a:ea typeface="Arial"/>
              <a:cs typeface="Arial"/>
              <a:sym typeface="Arial"/>
            </a:endParaRPr>
          </a:p>
          <a:p>
            <a:pPr indent="-298450" lvl="0" marL="457200" rtl="0" algn="l">
              <a:spcBef>
                <a:spcPts val="1200"/>
              </a:spcBef>
              <a:spcAft>
                <a:spcPts val="0"/>
              </a:spcAft>
              <a:buSzPts val="1100"/>
              <a:buFont typeface="Arial"/>
              <a:buChar char="●"/>
            </a:pPr>
            <a:r>
              <a:rPr lang="en-GB" sz="1100">
                <a:latin typeface="Arial"/>
                <a:ea typeface="Arial"/>
                <a:cs typeface="Arial"/>
                <a:sym typeface="Arial"/>
              </a:rPr>
              <a:t>Adjusted close price data</a:t>
            </a: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GB" sz="1100">
                <a:latin typeface="Arial"/>
                <a:ea typeface="Arial"/>
                <a:cs typeface="Arial"/>
                <a:sym typeface="Arial"/>
              </a:rPr>
              <a:t>Volatility indicators</a:t>
            </a: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GB" sz="1100">
                <a:latin typeface="Arial"/>
                <a:ea typeface="Arial"/>
                <a:cs typeface="Arial"/>
                <a:sym typeface="Arial"/>
              </a:rPr>
              <a:t>Value at Risk (VaR), CVaR</a:t>
            </a: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GB" sz="1100">
                <a:latin typeface="Arial"/>
                <a:ea typeface="Arial"/>
                <a:cs typeface="Arial"/>
                <a:sym typeface="Arial"/>
              </a:rPr>
              <a:t>Sharpe Ratio</a:t>
            </a: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GB" sz="1100">
                <a:latin typeface="Arial"/>
                <a:ea typeface="Arial"/>
                <a:cs typeface="Arial"/>
                <a:sym typeface="Arial"/>
              </a:rPr>
              <a:t>Short-term forecasting</a:t>
            </a:r>
            <a:endParaRPr sz="1100">
              <a:latin typeface="Arial"/>
              <a:ea typeface="Arial"/>
              <a:cs typeface="Arial"/>
              <a:sym typeface="Arial"/>
            </a:endParaRPr>
          </a:p>
          <a:p>
            <a:pPr indent="0" lvl="0" marL="0" rtl="0" algn="l">
              <a:lnSpc>
                <a:spcPct val="100000"/>
              </a:lnSpc>
              <a:spcBef>
                <a:spcPts val="1200"/>
              </a:spcBef>
              <a:spcAft>
                <a:spcPts val="0"/>
              </a:spcAft>
              <a:buNone/>
            </a:pPr>
            <a:r>
              <a:rPr lang="en-GB" sz="1100">
                <a:latin typeface="Arial"/>
                <a:ea typeface="Arial"/>
                <a:cs typeface="Arial"/>
                <a:sym typeface="Arial"/>
              </a:rPr>
              <a:t>Help investors make informed, risk-aware decisions in real time.</a:t>
            </a:r>
            <a:endParaRPr sz="1100">
              <a:latin typeface="Arial"/>
              <a:ea typeface="Arial"/>
              <a:cs typeface="Arial"/>
              <a:sym typeface="Arial"/>
            </a:endParaRPr>
          </a:p>
          <a:p>
            <a:pPr indent="0" lvl="0" marL="0" rtl="0" algn="l">
              <a:lnSpc>
                <a:spcPct val="100000"/>
              </a:lnSpc>
              <a:spcBef>
                <a:spcPts val="1200"/>
              </a:spcBef>
              <a:spcAft>
                <a:spcPts val="1600"/>
              </a:spcAft>
              <a:buNone/>
            </a:pPr>
            <a:r>
              <a:t/>
            </a:r>
            <a:endParaRPr b="1" sz="1700">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9"/>
          <p:cNvSpPr txBox="1"/>
          <p:nvPr>
            <p:ph idx="1" type="body"/>
          </p:nvPr>
        </p:nvSpPr>
        <p:spPr>
          <a:xfrm>
            <a:off x="1189450" y="454575"/>
            <a:ext cx="7038900" cy="463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Arial"/>
                <a:ea typeface="Arial"/>
                <a:cs typeface="Arial"/>
                <a:sym typeface="Arial"/>
              </a:rPr>
              <a:t>Model Architecture:</a:t>
            </a:r>
            <a:endParaRPr b="1">
              <a:latin typeface="Arial"/>
              <a:ea typeface="Arial"/>
              <a:cs typeface="Arial"/>
              <a:sym typeface="Arial"/>
            </a:endParaRPr>
          </a:p>
          <a:p>
            <a:pPr indent="-298450" lvl="0" marL="457200" rtl="0" algn="l">
              <a:spcBef>
                <a:spcPts val="1200"/>
              </a:spcBef>
              <a:spcAft>
                <a:spcPts val="0"/>
              </a:spcAft>
              <a:buSzPts val="1100"/>
              <a:buFont typeface="Arial"/>
              <a:buChar char="●"/>
            </a:pPr>
            <a:r>
              <a:rPr lang="en-GB" sz="1100">
                <a:latin typeface="Arial"/>
                <a:ea typeface="Arial"/>
                <a:cs typeface="Arial"/>
                <a:sym typeface="Arial"/>
              </a:rPr>
              <a:t>Volatility Modeling: Rolling STD (20D)</a:t>
            </a: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GB" sz="1100">
                <a:latin typeface="Arial"/>
                <a:ea typeface="Arial"/>
                <a:cs typeface="Arial"/>
                <a:sym typeface="Arial"/>
              </a:rPr>
              <a:t>Risk Modeling: VaR, CVaR</a:t>
            </a: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GB" sz="1100">
                <a:latin typeface="Arial"/>
                <a:ea typeface="Arial"/>
                <a:cs typeface="Arial"/>
                <a:sym typeface="Arial"/>
              </a:rPr>
              <a:t>Performance Analysis: Sharpe Ratio</a:t>
            </a: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GB" sz="1100">
                <a:latin typeface="Arial"/>
                <a:ea typeface="Arial"/>
                <a:cs typeface="Arial"/>
                <a:sym typeface="Arial"/>
              </a:rPr>
              <a:t>Trend Projection: 30-day Forecast (return-based)</a:t>
            </a: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GB" sz="1100">
                <a:latin typeface="Arial"/>
                <a:ea typeface="Arial"/>
                <a:cs typeface="Arial"/>
                <a:sym typeface="Arial"/>
              </a:rPr>
              <a:t>Deployment: Streamlit interactive dashboard</a:t>
            </a:r>
            <a:endParaRPr sz="1100">
              <a:latin typeface="Arial"/>
              <a:ea typeface="Arial"/>
              <a:cs typeface="Arial"/>
              <a:sym typeface="Arial"/>
            </a:endParaRPr>
          </a:p>
          <a:p>
            <a:pPr indent="0" lvl="0" marL="0" rtl="0" algn="l">
              <a:spcBef>
                <a:spcPts val="1200"/>
              </a:spcBef>
              <a:spcAft>
                <a:spcPts val="0"/>
              </a:spcAft>
              <a:buNone/>
            </a:pPr>
            <a:r>
              <a:rPr lang="en-GB" sz="1100">
                <a:latin typeface="Arial"/>
                <a:ea typeface="Arial"/>
                <a:cs typeface="Arial"/>
                <a:sym typeface="Arial"/>
              </a:rPr>
              <a:t>Features Used:</a:t>
            </a:r>
            <a:endParaRPr sz="1100">
              <a:latin typeface="Arial"/>
              <a:ea typeface="Arial"/>
              <a:cs typeface="Arial"/>
              <a:sym typeface="Arial"/>
            </a:endParaRPr>
          </a:p>
          <a:p>
            <a:pPr indent="0" lvl="0" marL="0" rtl="0" algn="l">
              <a:spcBef>
                <a:spcPts val="1200"/>
              </a:spcBef>
              <a:spcAft>
                <a:spcPts val="1200"/>
              </a:spcAft>
              <a:buNone/>
            </a:pPr>
            <a:r>
              <a:t/>
            </a:r>
            <a:endParaRPr sz="1100">
              <a:latin typeface="Arial"/>
              <a:ea typeface="Arial"/>
              <a:cs typeface="Arial"/>
              <a:sym typeface="Arial"/>
            </a:endParaRPr>
          </a:p>
        </p:txBody>
      </p:sp>
      <p:pic>
        <p:nvPicPr>
          <p:cNvPr id="239" name="Google Shape;239;p29"/>
          <p:cNvPicPr preferRelativeResize="0"/>
          <p:nvPr/>
        </p:nvPicPr>
        <p:blipFill>
          <a:blip r:embed="rId3">
            <a:alphaModFix/>
          </a:blip>
          <a:stretch>
            <a:fillRect/>
          </a:stretch>
        </p:blipFill>
        <p:spPr>
          <a:xfrm>
            <a:off x="1404725" y="2318621"/>
            <a:ext cx="5500076" cy="2460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0"/>
          <p:cNvSpPr txBox="1"/>
          <p:nvPr/>
        </p:nvSpPr>
        <p:spPr>
          <a:xfrm>
            <a:off x="1199450" y="1195825"/>
            <a:ext cx="6051300" cy="163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300"/>
              </a:spcBef>
              <a:spcAft>
                <a:spcPts val="0"/>
              </a:spcAft>
              <a:buNone/>
            </a:pPr>
            <a:r>
              <a:rPr lang="en-GB" sz="1300">
                <a:solidFill>
                  <a:schemeClr val="lt1"/>
                </a:solidFill>
              </a:rPr>
              <a:t>Benefits:</a:t>
            </a:r>
            <a:endParaRPr sz="1300">
              <a:solidFill>
                <a:schemeClr val="lt1"/>
              </a:solidFill>
            </a:endParaRPr>
          </a:p>
          <a:p>
            <a:pPr indent="-311150" lvl="0" marL="457200" rtl="0" algn="l">
              <a:lnSpc>
                <a:spcPct val="115000"/>
              </a:lnSpc>
              <a:spcBef>
                <a:spcPts val="1300"/>
              </a:spcBef>
              <a:spcAft>
                <a:spcPts val="0"/>
              </a:spcAft>
              <a:buClr>
                <a:schemeClr val="lt1"/>
              </a:buClr>
              <a:buSzPts val="1300"/>
              <a:buChar char="●"/>
            </a:pPr>
            <a:r>
              <a:rPr lang="en-GB" sz="1300">
                <a:solidFill>
                  <a:schemeClr val="lt1"/>
                </a:solidFill>
              </a:rPr>
              <a:t>Real-time analysis of investment risk</a:t>
            </a:r>
            <a:endParaRPr sz="1300">
              <a:solidFill>
                <a:schemeClr val="lt1"/>
              </a:solidFill>
            </a:endParaRPr>
          </a:p>
          <a:p>
            <a:pPr indent="-311150" lvl="0" marL="457200" rtl="0" algn="l">
              <a:lnSpc>
                <a:spcPct val="115000"/>
              </a:lnSpc>
              <a:spcBef>
                <a:spcPts val="0"/>
              </a:spcBef>
              <a:spcAft>
                <a:spcPts val="0"/>
              </a:spcAft>
              <a:buClr>
                <a:schemeClr val="lt1"/>
              </a:buClr>
              <a:buSzPts val="1300"/>
              <a:buChar char="●"/>
            </a:pPr>
            <a:r>
              <a:rPr lang="en-GB" sz="1300">
                <a:solidFill>
                  <a:schemeClr val="lt1"/>
                </a:solidFill>
              </a:rPr>
              <a:t>Transparent model logic (Sharpe, VaR)</a:t>
            </a:r>
            <a:endParaRPr sz="1300">
              <a:solidFill>
                <a:schemeClr val="lt1"/>
              </a:solidFill>
            </a:endParaRPr>
          </a:p>
          <a:p>
            <a:pPr indent="-311150" lvl="0" marL="457200" rtl="0" algn="l">
              <a:lnSpc>
                <a:spcPct val="115000"/>
              </a:lnSpc>
              <a:spcBef>
                <a:spcPts val="0"/>
              </a:spcBef>
              <a:spcAft>
                <a:spcPts val="0"/>
              </a:spcAft>
              <a:buClr>
                <a:schemeClr val="lt1"/>
              </a:buClr>
              <a:buSzPts val="1300"/>
              <a:buChar char="●"/>
            </a:pPr>
            <a:r>
              <a:rPr lang="en-GB" sz="1300">
                <a:solidFill>
                  <a:schemeClr val="lt1"/>
                </a:solidFill>
              </a:rPr>
              <a:t>Easy detection of high-risk stocks</a:t>
            </a:r>
            <a:endParaRPr sz="1300">
              <a:solidFill>
                <a:schemeClr val="lt1"/>
              </a:solidFill>
            </a:endParaRPr>
          </a:p>
          <a:p>
            <a:pPr indent="0" lvl="0" marL="0" rtl="0" algn="l">
              <a:lnSpc>
                <a:spcPct val="115000"/>
              </a:lnSpc>
              <a:spcBef>
                <a:spcPts val="1300"/>
              </a:spcBef>
              <a:spcAft>
                <a:spcPts val="1300"/>
              </a:spcAft>
              <a:buNone/>
            </a:pPr>
            <a:r>
              <a:t/>
            </a:r>
            <a:endParaRPr sz="130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31"/>
          <p:cNvPicPr preferRelativeResize="0"/>
          <p:nvPr/>
        </p:nvPicPr>
        <p:blipFill>
          <a:blip r:embed="rId3">
            <a:alphaModFix/>
          </a:blip>
          <a:stretch>
            <a:fillRect/>
          </a:stretch>
        </p:blipFill>
        <p:spPr>
          <a:xfrm>
            <a:off x="3349750" y="111948"/>
            <a:ext cx="5586525" cy="2180100"/>
          </a:xfrm>
          <a:prstGeom prst="rect">
            <a:avLst/>
          </a:prstGeom>
          <a:noFill/>
          <a:ln>
            <a:noFill/>
          </a:ln>
        </p:spPr>
      </p:pic>
      <p:pic>
        <p:nvPicPr>
          <p:cNvPr id="250" name="Google Shape;250;p31"/>
          <p:cNvPicPr preferRelativeResize="0"/>
          <p:nvPr/>
        </p:nvPicPr>
        <p:blipFill>
          <a:blip r:embed="rId4">
            <a:alphaModFix/>
          </a:blip>
          <a:stretch>
            <a:fillRect/>
          </a:stretch>
        </p:blipFill>
        <p:spPr>
          <a:xfrm>
            <a:off x="174025" y="2367700"/>
            <a:ext cx="6331001" cy="2671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ctrTitle"/>
          </p:nvPr>
        </p:nvSpPr>
        <p:spPr>
          <a:xfrm>
            <a:off x="3196800" y="312725"/>
            <a:ext cx="2750400" cy="50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sz="2200"/>
              <a:t>What is FINSIM?</a:t>
            </a:r>
            <a:endParaRPr b="1" sz="2200"/>
          </a:p>
        </p:txBody>
      </p:sp>
      <p:sp>
        <p:nvSpPr>
          <p:cNvPr id="141" name="Google Shape;141;p14"/>
          <p:cNvSpPr txBox="1"/>
          <p:nvPr>
            <p:ph idx="1" type="subTitle"/>
          </p:nvPr>
        </p:nvSpPr>
        <p:spPr>
          <a:xfrm>
            <a:off x="3196800" y="1293350"/>
            <a:ext cx="5776500" cy="353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100">
                <a:latin typeface="Arial"/>
                <a:ea typeface="Arial"/>
                <a:cs typeface="Arial"/>
                <a:sym typeface="Arial"/>
              </a:rPr>
              <a:t>FINSIM</a:t>
            </a:r>
            <a:r>
              <a:rPr lang="en-GB" sz="1100">
                <a:latin typeface="Arial"/>
                <a:ea typeface="Arial"/>
                <a:cs typeface="Arial"/>
                <a:sym typeface="Arial"/>
              </a:rPr>
              <a:t> is a comprehensive AI-based simulation platform designed to support data-driven investment decisions. This is a </a:t>
            </a:r>
            <a:r>
              <a:rPr lang="en-GB" sz="1100">
                <a:latin typeface="Arial"/>
                <a:ea typeface="Arial"/>
                <a:cs typeface="Arial"/>
                <a:sym typeface="Arial"/>
              </a:rPr>
              <a:t>3 part financial simulation system:</a:t>
            </a:r>
            <a:br>
              <a:rPr lang="en-GB" sz="1100">
                <a:latin typeface="Arial"/>
                <a:ea typeface="Arial"/>
                <a:cs typeface="Arial"/>
                <a:sym typeface="Arial"/>
              </a:rPr>
            </a:br>
            <a:endParaRPr i="1" sz="1100">
              <a:latin typeface="Arial"/>
              <a:ea typeface="Arial"/>
              <a:cs typeface="Arial"/>
              <a:sym typeface="Arial"/>
            </a:endParaRPr>
          </a:p>
          <a:p>
            <a:pPr indent="-298450" lvl="0" marL="457200" rtl="0" algn="l">
              <a:lnSpc>
                <a:spcPct val="115000"/>
              </a:lnSpc>
              <a:spcBef>
                <a:spcPts val="1200"/>
              </a:spcBef>
              <a:spcAft>
                <a:spcPts val="0"/>
              </a:spcAft>
              <a:buClr>
                <a:schemeClr val="lt1"/>
              </a:buClr>
              <a:buSzPts val="1100"/>
              <a:buFont typeface="Arial"/>
              <a:buChar char="●"/>
            </a:pPr>
            <a:r>
              <a:rPr lang="en-GB" sz="1100">
                <a:latin typeface="Arial"/>
                <a:ea typeface="Arial"/>
                <a:cs typeface="Arial"/>
                <a:sym typeface="Arial"/>
              </a:rPr>
              <a:t>🕒 Market Scenario Analysis</a:t>
            </a:r>
            <a:endParaRPr i="1" sz="1100">
              <a:latin typeface="Arial"/>
              <a:ea typeface="Arial"/>
              <a:cs typeface="Arial"/>
              <a:sym typeface="Arial"/>
            </a:endParaRPr>
          </a:p>
          <a:p>
            <a:pPr indent="-298450" lvl="0" marL="457200" rtl="0" algn="l">
              <a:lnSpc>
                <a:spcPct val="115000"/>
              </a:lnSpc>
              <a:spcBef>
                <a:spcPts val="0"/>
              </a:spcBef>
              <a:spcAft>
                <a:spcPts val="0"/>
              </a:spcAft>
              <a:buClr>
                <a:schemeClr val="lt1"/>
              </a:buClr>
              <a:buSzPts val="1100"/>
              <a:buFont typeface="Arial"/>
              <a:buChar char="●"/>
            </a:pPr>
            <a:r>
              <a:rPr lang="en-GB" sz="1100">
                <a:latin typeface="Arial"/>
                <a:ea typeface="Arial"/>
                <a:cs typeface="Arial"/>
                <a:sym typeface="Arial"/>
              </a:rPr>
              <a:t>✅ Investment Forecasting</a:t>
            </a:r>
            <a:endParaRPr sz="1100">
              <a:latin typeface="Arial"/>
              <a:ea typeface="Arial"/>
              <a:cs typeface="Arial"/>
              <a:sym typeface="Arial"/>
            </a:endParaRPr>
          </a:p>
          <a:p>
            <a:pPr indent="-298450" lvl="0" marL="457200" rtl="0" algn="l">
              <a:lnSpc>
                <a:spcPct val="115000"/>
              </a:lnSpc>
              <a:spcBef>
                <a:spcPts val="0"/>
              </a:spcBef>
              <a:spcAft>
                <a:spcPts val="0"/>
              </a:spcAft>
              <a:buClr>
                <a:schemeClr val="lt1"/>
              </a:buClr>
              <a:buSzPts val="1100"/>
              <a:buFont typeface="Arial"/>
              <a:buChar char="●"/>
            </a:pPr>
            <a:r>
              <a:rPr lang="en-GB" sz="1100">
                <a:latin typeface="Arial"/>
                <a:ea typeface="Arial"/>
                <a:cs typeface="Arial"/>
                <a:sym typeface="Arial"/>
              </a:rPr>
              <a:t>⚠️ Risk Assessment</a:t>
            </a:r>
            <a:br>
              <a:rPr i="1" lang="en-GB" sz="1100">
                <a:latin typeface="Arial"/>
                <a:ea typeface="Arial"/>
                <a:cs typeface="Arial"/>
                <a:sym typeface="Arial"/>
              </a:rPr>
            </a:br>
            <a:endParaRPr i="1" sz="1100">
              <a:latin typeface="Arial"/>
              <a:ea typeface="Arial"/>
              <a:cs typeface="Arial"/>
              <a:sym typeface="Arial"/>
            </a:endParaRPr>
          </a:p>
          <a:p>
            <a:pPr indent="-298450" lvl="0" marL="457200" rtl="0" algn="l">
              <a:lnSpc>
                <a:spcPct val="115000"/>
              </a:lnSpc>
              <a:spcBef>
                <a:spcPts val="0"/>
              </a:spcBef>
              <a:spcAft>
                <a:spcPts val="0"/>
              </a:spcAft>
              <a:buClr>
                <a:schemeClr val="lt1"/>
              </a:buClr>
              <a:buSzPts val="1100"/>
              <a:buFont typeface="Arial"/>
              <a:buChar char="●"/>
            </a:pPr>
            <a:r>
              <a:rPr lang="en-GB" sz="1100">
                <a:latin typeface="Arial"/>
                <a:ea typeface="Arial"/>
                <a:cs typeface="Arial"/>
                <a:sym typeface="Arial"/>
              </a:rPr>
              <a:t>Each module in the system leverages its own set of algorithmic strategies tailored to its unique purpose. However, they all operate through a unified, streamlined data pipeline that ensures consistency and integration across the board.</a:t>
            </a:r>
            <a:br>
              <a:rPr lang="en-GB"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lt1"/>
              </a:buClr>
              <a:buSzPts val="1100"/>
              <a:buFont typeface="Arial"/>
              <a:buChar char="●"/>
            </a:pPr>
            <a:r>
              <a:rPr lang="en-GB" sz="1100">
                <a:latin typeface="Arial"/>
                <a:ea typeface="Arial"/>
                <a:cs typeface="Arial"/>
                <a:sym typeface="Arial"/>
              </a:rPr>
              <a:t>We explore how the </a:t>
            </a:r>
            <a:r>
              <a:rPr i="1" lang="en-GB" sz="1100">
                <a:latin typeface="Arial"/>
                <a:ea typeface="Arial"/>
                <a:cs typeface="Arial"/>
                <a:sym typeface="Arial"/>
              </a:rPr>
              <a:t>Market Scenario Analysis</a:t>
            </a:r>
            <a:r>
              <a:rPr lang="en-GB" sz="1100">
                <a:latin typeface="Arial"/>
                <a:ea typeface="Arial"/>
                <a:cs typeface="Arial"/>
                <a:sym typeface="Arial"/>
              </a:rPr>
              <a:t>, </a:t>
            </a:r>
            <a:r>
              <a:rPr i="1" lang="en-GB" sz="1100">
                <a:latin typeface="Arial"/>
                <a:ea typeface="Arial"/>
                <a:cs typeface="Arial"/>
                <a:sym typeface="Arial"/>
              </a:rPr>
              <a:t>Investment Forecasting</a:t>
            </a:r>
            <a:r>
              <a:rPr lang="en-GB" sz="1100">
                <a:latin typeface="Arial"/>
                <a:ea typeface="Arial"/>
                <a:cs typeface="Arial"/>
                <a:sym typeface="Arial"/>
              </a:rPr>
              <a:t>, and </a:t>
            </a:r>
            <a:r>
              <a:rPr i="1" lang="en-GB" sz="1100">
                <a:latin typeface="Arial"/>
                <a:ea typeface="Arial"/>
                <a:cs typeface="Arial"/>
                <a:sym typeface="Arial"/>
              </a:rPr>
              <a:t>Risk Assessment</a:t>
            </a:r>
            <a:r>
              <a:rPr lang="en-GB" sz="1100">
                <a:latin typeface="Arial"/>
                <a:ea typeface="Arial"/>
                <a:cs typeface="Arial"/>
                <a:sym typeface="Arial"/>
              </a:rPr>
              <a:t> modules work together  and more importantly, how they showcase the power of advanced sequence models, such as LSTMs and other deep learning techniques, in capturing and predicting complex stock price behaviors over time.</a:t>
            </a:r>
            <a:endParaRPr sz="1100">
              <a:latin typeface="Arial"/>
              <a:ea typeface="Arial"/>
              <a:cs typeface="Arial"/>
              <a:sym typeface="Arial"/>
            </a:endParaRPr>
          </a:p>
        </p:txBody>
      </p:sp>
      <p:pic>
        <p:nvPicPr>
          <p:cNvPr id="142" name="Google Shape;142;p14"/>
          <p:cNvPicPr preferRelativeResize="0"/>
          <p:nvPr/>
        </p:nvPicPr>
        <p:blipFill>
          <a:blip r:embed="rId3">
            <a:alphaModFix/>
          </a:blip>
          <a:stretch>
            <a:fillRect/>
          </a:stretch>
        </p:blipFill>
        <p:spPr>
          <a:xfrm>
            <a:off x="534225" y="1336313"/>
            <a:ext cx="2012850" cy="34531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32"/>
          <p:cNvPicPr preferRelativeResize="0"/>
          <p:nvPr/>
        </p:nvPicPr>
        <p:blipFill>
          <a:blip r:embed="rId3">
            <a:alphaModFix/>
          </a:blip>
          <a:stretch>
            <a:fillRect/>
          </a:stretch>
        </p:blipFill>
        <p:spPr>
          <a:xfrm>
            <a:off x="152400" y="152400"/>
            <a:ext cx="8839200" cy="478003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33"/>
          <p:cNvPicPr preferRelativeResize="0"/>
          <p:nvPr/>
        </p:nvPicPr>
        <p:blipFill>
          <a:blip r:embed="rId3">
            <a:alphaModFix/>
          </a:blip>
          <a:stretch>
            <a:fillRect/>
          </a:stretch>
        </p:blipFill>
        <p:spPr>
          <a:xfrm>
            <a:off x="152400" y="1038475"/>
            <a:ext cx="8839198" cy="389449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4"/>
          <p:cNvSpPr txBox="1"/>
          <p:nvPr>
            <p:ph type="title"/>
          </p:nvPr>
        </p:nvSpPr>
        <p:spPr>
          <a:xfrm>
            <a:off x="2365200" y="78400"/>
            <a:ext cx="4413600" cy="393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2200"/>
              <a:t>Streamlit Forecasting Module</a:t>
            </a:r>
            <a:endParaRPr sz="2200"/>
          </a:p>
        </p:txBody>
      </p:sp>
      <p:sp>
        <p:nvSpPr>
          <p:cNvPr id="266" name="Google Shape;266;p34"/>
          <p:cNvSpPr txBox="1"/>
          <p:nvPr>
            <p:ph idx="1" type="body"/>
          </p:nvPr>
        </p:nvSpPr>
        <p:spPr>
          <a:xfrm>
            <a:off x="0" y="1503550"/>
            <a:ext cx="5076900" cy="2911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GB" sz="1100">
                <a:latin typeface="Arial"/>
                <a:ea typeface="Arial"/>
                <a:cs typeface="Arial"/>
                <a:sym typeface="Arial"/>
              </a:rPr>
              <a:t>User selects a ticker → model loads from disk</a:t>
            </a:r>
            <a:br>
              <a:rPr lang="en-GB" sz="1100">
                <a:latin typeface="Arial"/>
                <a:ea typeface="Arial"/>
                <a:cs typeface="Arial"/>
                <a:sym typeface="Arial"/>
              </a:rPr>
            </a:br>
            <a:endParaRPr sz="1100">
              <a:latin typeface="Arial"/>
              <a:ea typeface="Arial"/>
              <a:cs typeface="Arial"/>
              <a:sym typeface="Arial"/>
            </a:endParaRPr>
          </a:p>
          <a:p>
            <a:pPr indent="0" lvl="0" marL="0" rtl="0" algn="l">
              <a:spcBef>
                <a:spcPts val="1200"/>
              </a:spcBef>
              <a:spcAft>
                <a:spcPts val="0"/>
              </a:spcAft>
              <a:buNone/>
            </a:pPr>
            <a:r>
              <a:rPr lang="en-GB" sz="1100">
                <a:latin typeface="Arial"/>
                <a:ea typeface="Arial"/>
                <a:cs typeface="Arial"/>
                <a:sym typeface="Arial"/>
              </a:rPr>
              <a:t>User chooses forecast duration (5–200 days)</a:t>
            </a:r>
            <a:br>
              <a:rPr lang="en-GB" sz="1100">
                <a:latin typeface="Arial"/>
                <a:ea typeface="Arial"/>
                <a:cs typeface="Arial"/>
                <a:sym typeface="Arial"/>
              </a:rPr>
            </a:br>
            <a:endParaRPr sz="1100">
              <a:latin typeface="Arial"/>
              <a:ea typeface="Arial"/>
              <a:cs typeface="Arial"/>
              <a:sym typeface="Arial"/>
            </a:endParaRPr>
          </a:p>
          <a:p>
            <a:pPr indent="0" lvl="0" marL="0" rtl="0" algn="l">
              <a:spcBef>
                <a:spcPts val="1200"/>
              </a:spcBef>
              <a:spcAft>
                <a:spcPts val="0"/>
              </a:spcAft>
              <a:buNone/>
            </a:pPr>
            <a:r>
              <a:rPr b="1" lang="en-GB" sz="1100">
                <a:latin typeface="Arial"/>
                <a:ea typeface="Arial"/>
                <a:cs typeface="Arial"/>
                <a:sym typeface="Arial"/>
              </a:rPr>
              <a:t>Streamlit displays:</a:t>
            </a:r>
            <a:br>
              <a:rPr b="1" lang="en-GB" sz="1100">
                <a:latin typeface="Arial"/>
                <a:ea typeface="Arial"/>
                <a:cs typeface="Arial"/>
                <a:sym typeface="Arial"/>
              </a:rPr>
            </a:br>
            <a:endParaRPr b="1" sz="1100">
              <a:latin typeface="Arial"/>
              <a:ea typeface="Arial"/>
              <a:cs typeface="Arial"/>
              <a:sym typeface="Arial"/>
            </a:endParaRPr>
          </a:p>
          <a:p>
            <a:pPr indent="-293211" lvl="0" marL="457200" rtl="0" algn="l">
              <a:spcBef>
                <a:spcPts val="1200"/>
              </a:spcBef>
              <a:spcAft>
                <a:spcPts val="0"/>
              </a:spcAft>
              <a:buClr>
                <a:schemeClr val="lt1"/>
              </a:buClr>
              <a:buSzPct val="100000"/>
              <a:buFont typeface="Arial"/>
              <a:buChar char="●"/>
            </a:pPr>
            <a:r>
              <a:rPr lang="en-GB" sz="1100">
                <a:latin typeface="Arial"/>
                <a:ea typeface="Arial"/>
                <a:cs typeface="Arial"/>
                <a:sym typeface="Arial"/>
              </a:rPr>
              <a:t>Actual vs Predicted (line chart)</a:t>
            </a:r>
            <a:br>
              <a:rPr lang="en-GB" sz="1100">
                <a:latin typeface="Arial"/>
                <a:ea typeface="Arial"/>
                <a:cs typeface="Arial"/>
                <a:sym typeface="Arial"/>
              </a:rPr>
            </a:br>
            <a:endParaRPr sz="1100">
              <a:latin typeface="Arial"/>
              <a:ea typeface="Arial"/>
              <a:cs typeface="Arial"/>
              <a:sym typeface="Arial"/>
            </a:endParaRPr>
          </a:p>
          <a:p>
            <a:pPr indent="-293211" lvl="0" marL="457200" rtl="0" algn="l">
              <a:spcBef>
                <a:spcPts val="0"/>
              </a:spcBef>
              <a:spcAft>
                <a:spcPts val="0"/>
              </a:spcAft>
              <a:buClr>
                <a:schemeClr val="lt1"/>
              </a:buClr>
              <a:buSzPct val="100000"/>
              <a:buFont typeface="Arial"/>
              <a:buChar char="●"/>
            </a:pPr>
            <a:r>
              <a:rPr lang="en-GB" sz="1100">
                <a:latin typeface="Arial"/>
                <a:ea typeface="Arial"/>
                <a:cs typeface="Arial"/>
                <a:sym typeface="Arial"/>
              </a:rPr>
              <a:t>Combined historical + future prices (Chart)</a:t>
            </a:r>
            <a:br>
              <a:rPr lang="en-GB" sz="1100">
                <a:latin typeface="Arial"/>
                <a:ea typeface="Arial"/>
                <a:cs typeface="Arial"/>
                <a:sym typeface="Arial"/>
              </a:rPr>
            </a:br>
            <a:endParaRPr sz="1100">
              <a:latin typeface="Arial"/>
              <a:ea typeface="Arial"/>
              <a:cs typeface="Arial"/>
              <a:sym typeface="Arial"/>
            </a:endParaRPr>
          </a:p>
          <a:p>
            <a:pPr indent="-293211" lvl="0" marL="457200" rtl="0" algn="l">
              <a:spcBef>
                <a:spcPts val="0"/>
              </a:spcBef>
              <a:spcAft>
                <a:spcPts val="0"/>
              </a:spcAft>
              <a:buClr>
                <a:schemeClr val="lt1"/>
              </a:buClr>
              <a:buSzPct val="100000"/>
              <a:buFont typeface="Arial"/>
              <a:buChar char="●"/>
            </a:pPr>
            <a:r>
              <a:rPr lang="en-GB" sz="1100">
                <a:latin typeface="Arial"/>
                <a:ea typeface="Arial"/>
                <a:cs typeface="Arial"/>
                <a:sym typeface="Arial"/>
              </a:rPr>
              <a:t>Insight Summary</a:t>
            </a:r>
            <a:br>
              <a:rPr lang="en-GB" sz="1100">
                <a:latin typeface="Arial"/>
                <a:ea typeface="Arial"/>
                <a:cs typeface="Arial"/>
                <a:sym typeface="Arial"/>
              </a:rPr>
            </a:br>
            <a:endParaRPr sz="1100">
              <a:latin typeface="Arial"/>
              <a:ea typeface="Arial"/>
              <a:cs typeface="Arial"/>
              <a:sym typeface="Arial"/>
            </a:endParaRPr>
          </a:p>
          <a:p>
            <a:pPr indent="0" lvl="0" marL="0" rtl="0" algn="l">
              <a:spcBef>
                <a:spcPts val="1200"/>
              </a:spcBef>
              <a:spcAft>
                <a:spcPts val="0"/>
              </a:spcAft>
              <a:buNone/>
            </a:pPr>
            <a:r>
              <a:rPr lang="en-GB" sz="1100">
                <a:latin typeface="Arial"/>
                <a:ea typeface="Arial"/>
                <a:cs typeface="Arial"/>
                <a:sym typeface="Arial"/>
              </a:rPr>
              <a:t>Fully interactive + includes download buttons for forecast CSV and evaluation reports</a:t>
            </a:r>
            <a:endParaRPr sz="1100">
              <a:latin typeface="Arial"/>
              <a:ea typeface="Arial"/>
              <a:cs typeface="Arial"/>
              <a:sym typeface="Arial"/>
            </a:endParaRPr>
          </a:p>
          <a:p>
            <a:pPr indent="0" lvl="0" marL="0" rtl="0" algn="l">
              <a:spcBef>
                <a:spcPts val="0"/>
              </a:spcBef>
              <a:spcAft>
                <a:spcPts val="1200"/>
              </a:spcAft>
              <a:buNone/>
            </a:pPr>
            <a:r>
              <a:t/>
            </a:r>
            <a:endParaRPr/>
          </a:p>
        </p:txBody>
      </p:sp>
      <p:pic>
        <p:nvPicPr>
          <p:cNvPr id="267" name="Google Shape;267;p34"/>
          <p:cNvPicPr preferRelativeResize="0"/>
          <p:nvPr/>
        </p:nvPicPr>
        <p:blipFill>
          <a:blip r:embed="rId3">
            <a:alphaModFix/>
          </a:blip>
          <a:stretch>
            <a:fillRect/>
          </a:stretch>
        </p:blipFill>
        <p:spPr>
          <a:xfrm>
            <a:off x="5011703" y="830600"/>
            <a:ext cx="4058174" cy="35841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5"/>
          <p:cNvSpPr txBox="1"/>
          <p:nvPr>
            <p:ph type="title"/>
          </p:nvPr>
        </p:nvSpPr>
        <p:spPr>
          <a:xfrm>
            <a:off x="2430450" y="132775"/>
            <a:ext cx="4283100" cy="447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2200"/>
              <a:t>Forecast Output &amp; Simulation</a:t>
            </a:r>
            <a:endParaRPr sz="2200"/>
          </a:p>
        </p:txBody>
      </p:sp>
      <p:sp>
        <p:nvSpPr>
          <p:cNvPr id="273" name="Google Shape;273;p35"/>
          <p:cNvSpPr txBox="1"/>
          <p:nvPr>
            <p:ph idx="1" type="body"/>
          </p:nvPr>
        </p:nvSpPr>
        <p:spPr>
          <a:xfrm>
            <a:off x="1960825" y="2807225"/>
            <a:ext cx="4968300" cy="22863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sz="1100">
                <a:latin typeface="Arial"/>
                <a:ea typeface="Arial"/>
                <a:cs typeface="Arial"/>
                <a:sym typeface="Arial"/>
              </a:rPr>
              <a:t>Forecast shows </a:t>
            </a:r>
            <a:r>
              <a:rPr b="1" lang="en-GB" sz="1100">
                <a:latin typeface="Arial"/>
                <a:ea typeface="Arial"/>
                <a:cs typeface="Arial"/>
                <a:sym typeface="Arial"/>
              </a:rPr>
              <a:t>predicted future trend</a:t>
            </a:r>
            <a:r>
              <a:rPr lang="en-GB" sz="1100">
                <a:latin typeface="Arial"/>
                <a:ea typeface="Arial"/>
                <a:cs typeface="Arial"/>
                <a:sym typeface="Arial"/>
              </a:rPr>
              <a:t> alongside real historical prices</a:t>
            </a:r>
            <a:endParaRPr sz="1100">
              <a:latin typeface="Arial"/>
              <a:ea typeface="Arial"/>
              <a:cs typeface="Arial"/>
              <a:sym typeface="Arial"/>
            </a:endParaRPr>
          </a:p>
          <a:p>
            <a:pPr indent="0" lvl="0" marL="0" rtl="0" algn="l">
              <a:spcBef>
                <a:spcPts val="1200"/>
              </a:spcBef>
              <a:spcAft>
                <a:spcPts val="0"/>
              </a:spcAft>
              <a:buNone/>
            </a:pPr>
            <a:r>
              <a:rPr b="1" lang="en-GB" sz="1100">
                <a:latin typeface="Arial"/>
                <a:ea typeface="Arial"/>
                <a:cs typeface="Arial"/>
                <a:sym typeface="Arial"/>
              </a:rPr>
              <a:t>Scenario simulation</a:t>
            </a:r>
            <a:r>
              <a:rPr lang="en-GB" sz="1100">
                <a:latin typeface="Arial"/>
                <a:ea typeface="Arial"/>
                <a:cs typeface="Arial"/>
                <a:sym typeface="Arial"/>
              </a:rPr>
              <a:t> allows user to simulate a drop (e.g., -10%) and see effect on potential loss</a:t>
            </a:r>
            <a:endParaRPr sz="1100">
              <a:latin typeface="Arial"/>
              <a:ea typeface="Arial"/>
              <a:cs typeface="Arial"/>
              <a:sym typeface="Arial"/>
            </a:endParaRPr>
          </a:p>
          <a:p>
            <a:pPr indent="0" lvl="0" marL="0" rtl="0" algn="l">
              <a:spcBef>
                <a:spcPts val="1200"/>
              </a:spcBef>
              <a:spcAft>
                <a:spcPts val="0"/>
              </a:spcAft>
              <a:buNone/>
            </a:pPr>
            <a:r>
              <a:rPr lang="en-GB" sz="1100">
                <a:latin typeface="Arial"/>
                <a:ea typeface="Arial"/>
                <a:cs typeface="Arial"/>
                <a:sym typeface="Arial"/>
              </a:rPr>
              <a:t>Combined with:</a:t>
            </a:r>
            <a:endParaRPr sz="1100">
              <a:latin typeface="Arial"/>
              <a:ea typeface="Arial"/>
              <a:cs typeface="Arial"/>
              <a:sym typeface="Arial"/>
            </a:endParaRPr>
          </a:p>
          <a:p>
            <a:pPr indent="-298450" lvl="0" marL="457200" rtl="0" algn="l">
              <a:spcBef>
                <a:spcPts val="1200"/>
              </a:spcBef>
              <a:spcAft>
                <a:spcPts val="0"/>
              </a:spcAft>
              <a:buClr>
                <a:schemeClr val="lt1"/>
              </a:buClr>
              <a:buSzPts val="1100"/>
              <a:buFont typeface="Arial"/>
              <a:buChar char="●"/>
            </a:pPr>
            <a:r>
              <a:rPr lang="en-GB" sz="1100">
                <a:latin typeface="Arial"/>
                <a:ea typeface="Arial"/>
                <a:cs typeface="Arial"/>
                <a:sym typeface="Arial"/>
              </a:rPr>
              <a:t>Market Scenario label (e.g., 📈 Bullish or 📉 Bearish)</a:t>
            </a:r>
            <a:br>
              <a:rPr lang="en-GB"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Clr>
                <a:schemeClr val="lt1"/>
              </a:buClr>
              <a:buSzPts val="1100"/>
              <a:buFont typeface="Arial"/>
              <a:buChar char="●"/>
            </a:pPr>
            <a:r>
              <a:rPr lang="en-GB" sz="1100">
                <a:latin typeface="Arial"/>
                <a:ea typeface="Arial"/>
                <a:cs typeface="Arial"/>
                <a:sym typeface="Arial"/>
              </a:rPr>
              <a:t>Risk Level badge (e.g., 🔴 High Risk or 🟢 Low Risk)</a:t>
            </a:r>
            <a:endParaRPr sz="1100">
              <a:latin typeface="Arial"/>
              <a:ea typeface="Arial"/>
              <a:cs typeface="Arial"/>
              <a:sym typeface="Arial"/>
            </a:endParaRPr>
          </a:p>
          <a:p>
            <a:pPr indent="0" lvl="0" marL="0" rtl="0" algn="l">
              <a:spcBef>
                <a:spcPts val="1200"/>
              </a:spcBef>
              <a:spcAft>
                <a:spcPts val="0"/>
              </a:spcAft>
              <a:buNone/>
            </a:pPr>
            <a:r>
              <a:rPr lang="en-GB" sz="1100">
                <a:latin typeface="Arial"/>
                <a:ea typeface="Arial"/>
                <a:cs typeface="Arial"/>
                <a:sym typeface="Arial"/>
              </a:rPr>
              <a:t>This holistic output helps users make </a:t>
            </a:r>
            <a:r>
              <a:rPr b="1" lang="en-GB" sz="1100">
                <a:latin typeface="Arial"/>
                <a:ea typeface="Arial"/>
                <a:cs typeface="Arial"/>
                <a:sym typeface="Arial"/>
              </a:rPr>
              <a:t>informed and confident decisions</a:t>
            </a:r>
            <a:endParaRPr/>
          </a:p>
        </p:txBody>
      </p:sp>
      <p:pic>
        <p:nvPicPr>
          <p:cNvPr id="274" name="Google Shape;274;p35"/>
          <p:cNvPicPr preferRelativeResize="0"/>
          <p:nvPr/>
        </p:nvPicPr>
        <p:blipFill>
          <a:blip r:embed="rId3">
            <a:alphaModFix/>
          </a:blip>
          <a:stretch>
            <a:fillRect/>
          </a:stretch>
        </p:blipFill>
        <p:spPr>
          <a:xfrm>
            <a:off x="4621700" y="780475"/>
            <a:ext cx="4253656" cy="1921775"/>
          </a:xfrm>
          <a:prstGeom prst="rect">
            <a:avLst/>
          </a:prstGeom>
          <a:noFill/>
          <a:ln>
            <a:noFill/>
          </a:ln>
        </p:spPr>
      </p:pic>
      <p:pic>
        <p:nvPicPr>
          <p:cNvPr id="275" name="Google Shape;275;p35"/>
          <p:cNvPicPr preferRelativeResize="0"/>
          <p:nvPr/>
        </p:nvPicPr>
        <p:blipFill>
          <a:blip r:embed="rId4">
            <a:alphaModFix/>
          </a:blip>
          <a:stretch>
            <a:fillRect/>
          </a:stretch>
        </p:blipFill>
        <p:spPr>
          <a:xfrm>
            <a:off x="876500" y="625725"/>
            <a:ext cx="3499744" cy="21364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6"/>
          <p:cNvSpPr txBox="1"/>
          <p:nvPr>
            <p:ph type="title"/>
          </p:nvPr>
        </p:nvSpPr>
        <p:spPr>
          <a:xfrm>
            <a:off x="3512400" y="270825"/>
            <a:ext cx="2119200" cy="337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sz="1655">
                <a:latin typeface="Arial"/>
                <a:ea typeface="Arial"/>
                <a:cs typeface="Arial"/>
                <a:sym typeface="Arial"/>
              </a:rPr>
              <a:t>📈 </a:t>
            </a:r>
            <a:r>
              <a:rPr b="1" lang="en-GB" sz="2200"/>
              <a:t>Challenges</a:t>
            </a:r>
            <a:endParaRPr b="1" sz="2200"/>
          </a:p>
        </p:txBody>
      </p:sp>
      <p:sp>
        <p:nvSpPr>
          <p:cNvPr id="281" name="Google Shape;281;p36"/>
          <p:cNvSpPr txBox="1"/>
          <p:nvPr>
            <p:ph idx="1" type="body"/>
          </p:nvPr>
        </p:nvSpPr>
        <p:spPr>
          <a:xfrm>
            <a:off x="1137100" y="955950"/>
            <a:ext cx="7256700" cy="3778800"/>
          </a:xfrm>
          <a:prstGeom prst="rect">
            <a:avLst/>
          </a:prstGeom>
        </p:spPr>
        <p:txBody>
          <a:bodyPr anchorCtr="0" anchor="t" bIns="91425" lIns="91425" spcFirstLastPara="1" rIns="91425" wrap="square" tIns="91425">
            <a:noAutofit/>
          </a:bodyPr>
          <a:lstStyle/>
          <a:p>
            <a:pPr indent="-317500" lvl="0" marL="457200" rtl="0" algn="l">
              <a:spcBef>
                <a:spcPts val="1200"/>
              </a:spcBef>
              <a:spcAft>
                <a:spcPts val="0"/>
              </a:spcAft>
              <a:buClr>
                <a:schemeClr val="lt1"/>
              </a:buClr>
              <a:buSzPts val="1400"/>
              <a:buFont typeface="Arial"/>
              <a:buChar char="●"/>
            </a:pPr>
            <a:r>
              <a:rPr lang="en-GB" sz="1400">
                <a:latin typeface="Arial"/>
                <a:ea typeface="Arial"/>
                <a:cs typeface="Arial"/>
                <a:sym typeface="Arial"/>
              </a:rPr>
              <a:t>Handling a 15-year historical dataset brought challenges like missing values, outliers from market shocks, and inconsistencies caused by stock splits, changing reporting standards, and corporate actions. </a:t>
            </a:r>
            <a:endParaRPr sz="1400">
              <a:latin typeface="Arial"/>
              <a:ea typeface="Arial"/>
              <a:cs typeface="Arial"/>
              <a:sym typeface="Arial"/>
            </a:endParaRPr>
          </a:p>
          <a:p>
            <a:pPr indent="-317500" lvl="0" marL="457200" rtl="0" algn="l">
              <a:spcBef>
                <a:spcPts val="0"/>
              </a:spcBef>
              <a:spcAft>
                <a:spcPts val="0"/>
              </a:spcAft>
              <a:buClr>
                <a:schemeClr val="lt1"/>
              </a:buClr>
              <a:buSzPts val="1400"/>
              <a:buFont typeface="Arial"/>
              <a:buChar char="●"/>
            </a:pPr>
            <a:r>
              <a:rPr lang="en-GB" sz="1400">
                <a:latin typeface="Arial"/>
                <a:ea typeface="Arial"/>
                <a:cs typeface="Arial"/>
                <a:sym typeface="Arial"/>
              </a:rPr>
              <a:t>External events such as financial crises and market volatility made it difficult to model consistent trends in stock behavior over time.</a:t>
            </a:r>
            <a:endParaRPr sz="1400">
              <a:latin typeface="Arial"/>
              <a:ea typeface="Arial"/>
              <a:cs typeface="Arial"/>
              <a:sym typeface="Arial"/>
            </a:endParaRPr>
          </a:p>
          <a:p>
            <a:pPr indent="-317500" lvl="0" marL="457200" rtl="0" algn="l">
              <a:spcBef>
                <a:spcPts val="0"/>
              </a:spcBef>
              <a:spcAft>
                <a:spcPts val="0"/>
              </a:spcAft>
              <a:buClr>
                <a:schemeClr val="lt1"/>
              </a:buClr>
              <a:buSzPts val="1400"/>
              <a:buFont typeface="Arial"/>
              <a:buChar char="●"/>
            </a:pPr>
            <a:r>
              <a:rPr lang="en-GB" sz="1400">
                <a:latin typeface="Arial"/>
                <a:ea typeface="Arial"/>
                <a:cs typeface="Arial"/>
                <a:sym typeface="Arial"/>
              </a:rPr>
              <a:t>These challenges were addressed through extensive data cleaning, filling in missing values, detecting outliers, and normalizing the data to ensure it was accurate and suitable for modeling. </a:t>
            </a:r>
            <a:endParaRPr sz="1400">
              <a:latin typeface="Arial"/>
              <a:ea typeface="Arial"/>
              <a:cs typeface="Arial"/>
              <a:sym typeface="Arial"/>
            </a:endParaRPr>
          </a:p>
          <a:p>
            <a:pPr indent="-323850" lvl="0" marL="457200" rtl="0" algn="l">
              <a:spcBef>
                <a:spcPts val="0"/>
              </a:spcBef>
              <a:spcAft>
                <a:spcPts val="0"/>
              </a:spcAft>
              <a:buClr>
                <a:schemeClr val="lt1"/>
              </a:buClr>
              <a:buSzPts val="1500"/>
              <a:buFont typeface="Arial"/>
              <a:buChar char="●"/>
            </a:pPr>
            <a:r>
              <a:rPr lang="en-GB" sz="1400">
                <a:latin typeface="Arial"/>
                <a:ea typeface="Arial"/>
                <a:cs typeface="Arial"/>
                <a:sym typeface="Arial"/>
              </a:rPr>
              <a:t>Limited historical coverage</a:t>
            </a:r>
            <a:endParaRPr sz="1400">
              <a:latin typeface="Arial"/>
              <a:ea typeface="Arial"/>
              <a:cs typeface="Arial"/>
              <a:sym typeface="Arial"/>
            </a:endParaRPr>
          </a:p>
          <a:p>
            <a:pPr indent="-323850" lvl="0" marL="457200" rtl="0" algn="l">
              <a:spcBef>
                <a:spcPts val="0"/>
              </a:spcBef>
              <a:spcAft>
                <a:spcPts val="0"/>
              </a:spcAft>
              <a:buClr>
                <a:schemeClr val="lt1"/>
              </a:buClr>
              <a:buSzPts val="1500"/>
              <a:buFont typeface="Arial"/>
              <a:buChar char="●"/>
            </a:pPr>
            <a:r>
              <a:rPr lang="en-GB" sz="1400">
                <a:latin typeface="Arial"/>
                <a:ea typeface="Arial"/>
                <a:cs typeface="Arial"/>
                <a:sym typeface="Arial"/>
              </a:rPr>
              <a:t>Sentiment API (NewsAPI / Twitter) access was denied or limited.</a:t>
            </a:r>
            <a:endParaRPr sz="1400">
              <a:latin typeface="Arial"/>
              <a:ea typeface="Arial"/>
              <a:cs typeface="Arial"/>
              <a:sym typeface="Arial"/>
            </a:endParaRPr>
          </a:p>
          <a:p>
            <a:pPr indent="-323850" lvl="0" marL="457200" rtl="0" algn="l">
              <a:spcBef>
                <a:spcPts val="0"/>
              </a:spcBef>
              <a:spcAft>
                <a:spcPts val="0"/>
              </a:spcAft>
              <a:buClr>
                <a:schemeClr val="lt1"/>
              </a:buClr>
              <a:buSzPts val="1500"/>
              <a:buFont typeface="Arial"/>
              <a:buChar char="●"/>
            </a:pPr>
            <a:r>
              <a:rPr lang="en-GB" sz="1400">
                <a:latin typeface="Arial"/>
                <a:ea typeface="Arial"/>
                <a:cs typeface="Arial"/>
                <a:sym typeface="Arial"/>
              </a:rPr>
              <a:t>Decision: Removed sentiment to maintain project stability and focused on quantitative risk metrics.</a:t>
            </a:r>
            <a:endParaRPr sz="1400">
              <a:latin typeface="Arial"/>
              <a:ea typeface="Arial"/>
              <a:cs typeface="Arial"/>
              <a:sym typeface="Arial"/>
            </a:endParaRPr>
          </a:p>
          <a:p>
            <a:pPr indent="0" lvl="0" marL="457200" rtl="0" algn="l">
              <a:spcBef>
                <a:spcPts val="1200"/>
              </a:spcBef>
              <a:spcAft>
                <a:spcPts val="0"/>
              </a:spcAft>
              <a:buNone/>
            </a:pPr>
            <a:r>
              <a:t/>
            </a:r>
            <a:endParaRPr>
              <a:latin typeface="Arial"/>
              <a:ea typeface="Arial"/>
              <a:cs typeface="Arial"/>
              <a:sym typeface="Arial"/>
            </a:endParaRPr>
          </a:p>
          <a:p>
            <a:pPr indent="0" lvl="0" marL="457200" rtl="0" algn="l">
              <a:spcBef>
                <a:spcPts val="1200"/>
              </a:spcBef>
              <a:spcAft>
                <a:spcPts val="1200"/>
              </a:spcAft>
              <a:buNone/>
            </a:pPr>
            <a:r>
              <a:t/>
            </a:r>
            <a:endParaRPr sz="1400">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7"/>
          <p:cNvSpPr txBox="1"/>
          <p:nvPr>
            <p:ph type="title"/>
          </p:nvPr>
        </p:nvSpPr>
        <p:spPr>
          <a:xfrm>
            <a:off x="3512400" y="451125"/>
            <a:ext cx="2119200" cy="337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sz="2200"/>
              <a:t>Future Scope</a:t>
            </a:r>
            <a:endParaRPr b="1" sz="2200"/>
          </a:p>
        </p:txBody>
      </p:sp>
      <p:sp>
        <p:nvSpPr>
          <p:cNvPr id="287" name="Google Shape;287;p3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298450" lvl="0" marL="457200" rtl="0" algn="l">
              <a:spcBef>
                <a:spcPts val="1200"/>
              </a:spcBef>
              <a:spcAft>
                <a:spcPts val="0"/>
              </a:spcAft>
              <a:buClr>
                <a:schemeClr val="lt1"/>
              </a:buClr>
              <a:buSzPts val="1100"/>
              <a:buFont typeface="Arial"/>
              <a:buChar char="●"/>
            </a:pPr>
            <a:r>
              <a:rPr lang="en-GB" sz="1100">
                <a:latin typeface="Arial"/>
                <a:ea typeface="Arial"/>
                <a:cs typeface="Arial"/>
                <a:sym typeface="Arial"/>
              </a:rPr>
              <a:t>Expand to </a:t>
            </a:r>
            <a:r>
              <a:rPr b="1" lang="en-GB" sz="1100">
                <a:latin typeface="Arial"/>
                <a:ea typeface="Arial"/>
                <a:cs typeface="Arial"/>
                <a:sym typeface="Arial"/>
              </a:rPr>
              <a:t>portfolio-level forecasting</a:t>
            </a:r>
            <a:br>
              <a:rPr lang="en-GB"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Clr>
                <a:schemeClr val="lt1"/>
              </a:buClr>
              <a:buSzPts val="1100"/>
              <a:buFont typeface="Arial"/>
              <a:buChar char="●"/>
            </a:pPr>
            <a:r>
              <a:rPr lang="en-GB" sz="1100">
                <a:latin typeface="Arial"/>
                <a:ea typeface="Arial"/>
                <a:cs typeface="Arial"/>
                <a:sym typeface="Arial"/>
              </a:rPr>
              <a:t>Build mobile-friendly version of the tool</a:t>
            </a:r>
            <a:br>
              <a:rPr lang="en-GB"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Clr>
                <a:schemeClr val="lt1"/>
              </a:buClr>
              <a:buSzPts val="1100"/>
              <a:buFont typeface="Arial"/>
              <a:buChar char="●"/>
            </a:pPr>
            <a:r>
              <a:rPr lang="en-GB" sz="1100">
                <a:latin typeface="Arial"/>
                <a:ea typeface="Arial"/>
                <a:cs typeface="Arial"/>
                <a:sym typeface="Arial"/>
              </a:rPr>
              <a:t>Improve insight generation using advanced NLP</a:t>
            </a:r>
            <a:endParaRPr sz="1100">
              <a:latin typeface="Arial"/>
              <a:ea typeface="Arial"/>
              <a:cs typeface="Arial"/>
              <a:sym typeface="Arial"/>
            </a:endParaRPr>
          </a:p>
          <a:p>
            <a:pPr indent="0" lvl="0" marL="0" rtl="0" algn="l">
              <a:spcBef>
                <a:spcPts val="1200"/>
              </a:spcBef>
              <a:spcAft>
                <a:spcPts val="1200"/>
              </a:spcAft>
              <a:buNone/>
            </a:pPr>
            <a:r>
              <a:t/>
            </a:r>
            <a:endParaRPr sz="1100">
              <a:latin typeface="Arial"/>
              <a:ea typeface="Arial"/>
              <a:cs typeface="Arial"/>
              <a:sym typeface="Arial"/>
            </a:endParaRPr>
          </a:p>
        </p:txBody>
      </p:sp>
      <p:pic>
        <p:nvPicPr>
          <p:cNvPr id="288" name="Google Shape;288;p37"/>
          <p:cNvPicPr preferRelativeResize="0"/>
          <p:nvPr/>
        </p:nvPicPr>
        <p:blipFill>
          <a:blip r:embed="rId3">
            <a:alphaModFix/>
          </a:blip>
          <a:stretch>
            <a:fillRect/>
          </a:stretch>
        </p:blipFill>
        <p:spPr>
          <a:xfrm>
            <a:off x="5166600" y="2655552"/>
            <a:ext cx="2980900" cy="20274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8"/>
          <p:cNvSpPr txBox="1"/>
          <p:nvPr>
            <p:ph idx="1" type="body"/>
          </p:nvPr>
        </p:nvSpPr>
        <p:spPr>
          <a:xfrm>
            <a:off x="946500" y="655500"/>
            <a:ext cx="7038900" cy="2911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GB" sz="4000"/>
              <a:t>Thank You </a:t>
            </a:r>
            <a:endParaRPr sz="4000"/>
          </a:p>
        </p:txBody>
      </p:sp>
      <p:pic>
        <p:nvPicPr>
          <p:cNvPr id="294" name="Google Shape;294;p38"/>
          <p:cNvPicPr preferRelativeResize="0"/>
          <p:nvPr/>
        </p:nvPicPr>
        <p:blipFill>
          <a:blip r:embed="rId3">
            <a:alphaModFix/>
          </a:blip>
          <a:stretch>
            <a:fillRect/>
          </a:stretch>
        </p:blipFill>
        <p:spPr>
          <a:xfrm>
            <a:off x="2928899" y="1735525"/>
            <a:ext cx="3197550" cy="3044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type="ctrTitle"/>
          </p:nvPr>
        </p:nvSpPr>
        <p:spPr>
          <a:xfrm>
            <a:off x="4297575" y="280625"/>
            <a:ext cx="2076000" cy="622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sz="2200"/>
              <a:t>Why FINSIM?</a:t>
            </a:r>
            <a:endParaRPr b="1" sz="2200"/>
          </a:p>
        </p:txBody>
      </p:sp>
      <p:sp>
        <p:nvSpPr>
          <p:cNvPr id="148" name="Google Shape;148;p15"/>
          <p:cNvSpPr txBox="1"/>
          <p:nvPr>
            <p:ph idx="1" type="subTitle"/>
          </p:nvPr>
        </p:nvSpPr>
        <p:spPr>
          <a:xfrm>
            <a:off x="3461350" y="1243425"/>
            <a:ext cx="5225100" cy="3611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sz="1100">
                <a:latin typeface="Arial"/>
                <a:ea typeface="Arial"/>
                <a:cs typeface="Arial"/>
                <a:sym typeface="Arial"/>
              </a:rPr>
              <a:t>Financial markets are complex and influenced by numerous factors: volatility, investor sentiment, technical patterns, and macroeconomic events.</a:t>
            </a:r>
            <a:br>
              <a:rPr lang="en-GB"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None/>
            </a:pPr>
            <a:r>
              <a:rPr lang="en-GB" sz="1100">
                <a:latin typeface="Arial"/>
                <a:ea typeface="Arial"/>
                <a:cs typeface="Arial"/>
                <a:sym typeface="Arial"/>
              </a:rPr>
              <a:t>Retail and institutional investors often ask:</a:t>
            </a:r>
            <a:br>
              <a:rPr lang="en-GB"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1200"/>
              </a:spcBef>
              <a:spcAft>
                <a:spcPts val="0"/>
              </a:spcAft>
              <a:buClr>
                <a:schemeClr val="lt1"/>
              </a:buClr>
              <a:buSzPts val="1100"/>
              <a:buFont typeface="Arial"/>
              <a:buChar char="●"/>
            </a:pPr>
            <a:r>
              <a:rPr lang="en-GB" sz="1100">
                <a:latin typeface="Arial"/>
                <a:ea typeface="Arial"/>
                <a:cs typeface="Arial"/>
                <a:sym typeface="Arial"/>
              </a:rPr>
              <a:t>What will happen to this stock in the coming weeks?</a:t>
            </a:r>
            <a:br>
              <a:rPr lang="en-GB"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lt1"/>
              </a:buClr>
              <a:buSzPts val="1100"/>
              <a:buFont typeface="Arial"/>
              <a:buChar char="●"/>
            </a:pPr>
            <a:r>
              <a:rPr lang="en-GB" sz="1100">
                <a:latin typeface="Arial"/>
                <a:ea typeface="Arial"/>
                <a:cs typeface="Arial"/>
                <a:sym typeface="Arial"/>
              </a:rPr>
              <a:t>Is the market trending upward or crashing?</a:t>
            </a:r>
            <a:br>
              <a:rPr lang="en-GB"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lt1"/>
              </a:buClr>
              <a:buSzPts val="1100"/>
              <a:buFont typeface="Arial"/>
              <a:buChar char="●"/>
            </a:pPr>
            <a:r>
              <a:rPr lang="en-GB" sz="1100">
                <a:latin typeface="Arial"/>
                <a:ea typeface="Arial"/>
                <a:cs typeface="Arial"/>
                <a:sym typeface="Arial"/>
              </a:rPr>
              <a:t>How risky is it to invest now?</a:t>
            </a:r>
            <a:br>
              <a:rPr lang="en-GB"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None/>
            </a:pPr>
            <a:r>
              <a:rPr lang="en-GB" sz="1100">
                <a:latin typeface="Arial"/>
                <a:ea typeface="Arial"/>
                <a:cs typeface="Arial"/>
                <a:sym typeface="Arial"/>
              </a:rPr>
              <a:t>FINSIM tackles these critical financial questions by applying machine learning algorithms built on strong foundations in computational theory.</a:t>
            </a:r>
            <a:br>
              <a:rPr b="1" lang="en-GB" sz="1100">
                <a:latin typeface="Arial"/>
                <a:ea typeface="Arial"/>
                <a:cs typeface="Arial"/>
                <a:sym typeface="Arial"/>
              </a:rPr>
            </a:br>
            <a:endParaRPr b="1" sz="1100">
              <a:latin typeface="Arial"/>
              <a:ea typeface="Arial"/>
              <a:cs typeface="Arial"/>
              <a:sym typeface="Arial"/>
            </a:endParaRPr>
          </a:p>
          <a:p>
            <a:pPr indent="0" lvl="0" marL="0" rtl="0" algn="l">
              <a:spcBef>
                <a:spcPts val="0"/>
              </a:spcBef>
              <a:spcAft>
                <a:spcPts val="0"/>
              </a:spcAft>
              <a:buNone/>
            </a:pPr>
            <a:r>
              <a:rPr lang="en-GB" sz="1100">
                <a:latin typeface="Arial"/>
                <a:ea typeface="Arial"/>
                <a:cs typeface="Arial"/>
                <a:sym typeface="Arial"/>
              </a:rPr>
              <a:t>It enables us to not only predict future stock prices with greater accuracy, but also analyze evolving market scenarios and assess potential investment risks. By doing so, FINSIM equips investors with reliable, model-driven insights that enhance decision-making and reduce uncertainty in complex financial environments.</a:t>
            </a:r>
            <a:endParaRPr sz="1100">
              <a:latin typeface="Arial"/>
              <a:ea typeface="Arial"/>
              <a:cs typeface="Arial"/>
              <a:sym typeface="Arial"/>
            </a:endParaRPr>
          </a:p>
          <a:p>
            <a:pPr indent="0" lvl="0" marL="0" rtl="0" algn="l">
              <a:spcBef>
                <a:spcPts val="0"/>
              </a:spcBef>
              <a:spcAft>
                <a:spcPts val="0"/>
              </a:spcAft>
              <a:buNone/>
            </a:pPr>
            <a:r>
              <a:t/>
            </a:r>
            <a:endParaRPr/>
          </a:p>
        </p:txBody>
      </p:sp>
      <p:pic>
        <p:nvPicPr>
          <p:cNvPr id="149" name="Google Shape;149;p15"/>
          <p:cNvPicPr preferRelativeResize="0"/>
          <p:nvPr/>
        </p:nvPicPr>
        <p:blipFill>
          <a:blip r:embed="rId3">
            <a:alphaModFix/>
          </a:blip>
          <a:stretch>
            <a:fillRect/>
          </a:stretch>
        </p:blipFill>
        <p:spPr>
          <a:xfrm>
            <a:off x="163000" y="2872925"/>
            <a:ext cx="2714375" cy="1981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6"/>
          <p:cNvSpPr txBox="1"/>
          <p:nvPr>
            <p:ph type="ctrTitle"/>
          </p:nvPr>
        </p:nvSpPr>
        <p:spPr>
          <a:xfrm>
            <a:off x="2577000" y="240875"/>
            <a:ext cx="3990000" cy="622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sz="2200"/>
              <a:t>Algorithms Behind FINSIM</a:t>
            </a:r>
            <a:endParaRPr b="1" sz="2200"/>
          </a:p>
        </p:txBody>
      </p:sp>
      <p:sp>
        <p:nvSpPr>
          <p:cNvPr id="155" name="Google Shape;155;p16"/>
          <p:cNvSpPr txBox="1"/>
          <p:nvPr>
            <p:ph idx="1" type="subTitle"/>
          </p:nvPr>
        </p:nvSpPr>
        <p:spPr>
          <a:xfrm>
            <a:off x="3079575" y="863375"/>
            <a:ext cx="5874000" cy="3762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100">
                <a:latin typeface="Arial"/>
                <a:ea typeface="Arial"/>
                <a:cs typeface="Arial"/>
                <a:sym typeface="Arial"/>
              </a:rPr>
              <a:t>Market Scenario Detection: </a:t>
            </a:r>
            <a:r>
              <a:rPr lang="en-GB" sz="1100">
                <a:latin typeface="Arial"/>
                <a:ea typeface="Arial"/>
                <a:cs typeface="Arial"/>
                <a:sym typeface="Arial"/>
              </a:rPr>
              <a:t>LSTM helps users understand market trends and sets the stage for forecasting and risk-based decision-making. Ability to capture temporal dependencies in stock prices.</a:t>
            </a:r>
            <a:br>
              <a:rPr lang="en-GB"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None/>
            </a:pPr>
            <a:r>
              <a:rPr b="1" lang="en-GB" sz="1100">
                <a:latin typeface="Arial"/>
                <a:ea typeface="Arial"/>
                <a:cs typeface="Arial"/>
                <a:sym typeface="Arial"/>
              </a:rPr>
              <a:t>Investment Forecasting:</a:t>
            </a:r>
            <a:r>
              <a:rPr lang="en-GB" sz="1100">
                <a:latin typeface="Arial"/>
                <a:ea typeface="Arial"/>
                <a:cs typeface="Arial"/>
                <a:sym typeface="Arial"/>
              </a:rPr>
              <a:t> At the heart of this module is the </a:t>
            </a:r>
            <a:r>
              <a:rPr b="1" lang="en-GB" sz="1100">
                <a:latin typeface="Arial"/>
                <a:ea typeface="Arial"/>
                <a:cs typeface="Arial"/>
                <a:sym typeface="Arial"/>
              </a:rPr>
              <a:t>LSTM (Long Short-Term Memory)</a:t>
            </a:r>
            <a:r>
              <a:rPr lang="en-GB" sz="1100">
                <a:latin typeface="Arial"/>
                <a:ea typeface="Arial"/>
                <a:cs typeface="Arial"/>
                <a:sym typeface="Arial"/>
              </a:rPr>
              <a:t> neural network — a deep learning architecture well-suited for capturing patterns in time-series data. It's trained to recognize historical trends in stock prices and generate accurate future price forecasts across different market conditions.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b="1" lang="en-GB" sz="1100">
                <a:latin typeface="Arial"/>
                <a:ea typeface="Arial"/>
                <a:cs typeface="Arial"/>
                <a:sym typeface="Arial"/>
              </a:rPr>
              <a:t>Risk Assessment:</a:t>
            </a:r>
            <a:r>
              <a:rPr lang="en-GB" sz="1100">
                <a:latin typeface="Arial"/>
                <a:ea typeface="Arial"/>
                <a:cs typeface="Arial"/>
                <a:sym typeface="Arial"/>
              </a:rPr>
              <a:t> Heuristic + statistical logic based on drawdown and volatility VAR, Sharpe Ratio, Time-series  </a:t>
            </a:r>
            <a:r>
              <a:rPr lang="en-GB" sz="1100">
                <a:latin typeface="Arial"/>
                <a:ea typeface="Arial"/>
                <a:cs typeface="Arial"/>
                <a:sym typeface="Arial"/>
              </a:rPr>
              <a:t>forecasting</a:t>
            </a:r>
            <a:r>
              <a:rPr lang="en-GB" sz="1100">
                <a:latin typeface="Arial"/>
                <a:ea typeface="Arial"/>
                <a:cs typeface="Arial"/>
                <a:sym typeface="Arial"/>
              </a:rPr>
              <a:t> Rolling  Mean Forecast (30D)</a:t>
            </a:r>
            <a:endParaRPr sz="1100">
              <a:latin typeface="Arial"/>
              <a:ea typeface="Arial"/>
              <a:cs typeface="Arial"/>
              <a:sym typeface="Arial"/>
            </a:endParaRPr>
          </a:p>
          <a:p>
            <a:pPr indent="0" lvl="0" marL="0" rtl="0" algn="l">
              <a:lnSpc>
                <a:spcPct val="115000"/>
              </a:lnSpc>
              <a:spcBef>
                <a:spcPts val="1200"/>
              </a:spcBef>
              <a:spcAft>
                <a:spcPts val="0"/>
              </a:spcAft>
              <a:buNone/>
            </a:pPr>
            <a:r>
              <a:rPr lang="en-GB" sz="1100">
                <a:latin typeface="Arial"/>
                <a:ea typeface="Arial"/>
                <a:cs typeface="Arial"/>
                <a:sym typeface="Arial"/>
              </a:rPr>
              <a:t>Across all modules, we leverage common techniques such as </a:t>
            </a:r>
            <a:r>
              <a:rPr b="1" lang="en-GB" sz="1100">
                <a:latin typeface="Arial"/>
                <a:ea typeface="Arial"/>
                <a:cs typeface="Arial"/>
                <a:sym typeface="Arial"/>
              </a:rPr>
              <a:t>sliding window processing, temporal data sequencing, state-based logic, and supervised learning</a:t>
            </a:r>
            <a:r>
              <a:rPr lang="en-GB" sz="1100">
                <a:latin typeface="Arial"/>
                <a:ea typeface="Arial"/>
                <a:cs typeface="Arial"/>
                <a:sym typeface="Arial"/>
              </a:rPr>
              <a:t> to ensure consistency and contextual accuracy.</a:t>
            </a:r>
            <a:endParaRPr sz="1100">
              <a:latin typeface="Arial"/>
              <a:ea typeface="Arial"/>
              <a:cs typeface="Arial"/>
              <a:sym typeface="Arial"/>
            </a:endParaRPr>
          </a:p>
          <a:p>
            <a:pPr indent="0" lvl="0" marL="0" rtl="0" algn="l">
              <a:lnSpc>
                <a:spcPct val="115000"/>
              </a:lnSpc>
              <a:spcBef>
                <a:spcPts val="1200"/>
              </a:spcBef>
              <a:spcAft>
                <a:spcPts val="1200"/>
              </a:spcAft>
              <a:buNone/>
            </a:pPr>
            <a:r>
              <a:rPr lang="en-GB" sz="1100">
                <a:latin typeface="Arial"/>
                <a:ea typeface="Arial"/>
                <a:cs typeface="Arial"/>
                <a:sym typeface="Arial"/>
              </a:rPr>
              <a:t>All models are trained </a:t>
            </a:r>
            <a:r>
              <a:rPr b="1" lang="en-GB" sz="1100">
                <a:latin typeface="Arial"/>
                <a:ea typeface="Arial"/>
                <a:cs typeface="Arial"/>
                <a:sym typeface="Arial"/>
              </a:rPr>
              <a:t>individually for each ticker</a:t>
            </a:r>
            <a:r>
              <a:rPr lang="en-GB" sz="1100">
                <a:latin typeface="Arial"/>
                <a:ea typeface="Arial"/>
                <a:cs typeface="Arial"/>
                <a:sym typeface="Arial"/>
              </a:rPr>
              <a:t> and seamlessly integrated into a </a:t>
            </a:r>
            <a:r>
              <a:rPr b="1" lang="en-GB" sz="1100">
                <a:latin typeface="Arial"/>
                <a:ea typeface="Arial"/>
                <a:cs typeface="Arial"/>
                <a:sym typeface="Arial"/>
              </a:rPr>
              <a:t>unified Streamlit interface</a:t>
            </a:r>
            <a:r>
              <a:rPr lang="en-GB" sz="1100">
                <a:latin typeface="Arial"/>
                <a:ea typeface="Arial"/>
                <a:cs typeface="Arial"/>
                <a:sym typeface="Arial"/>
              </a:rPr>
              <a:t>, allowing users to interactively explore predictions, market classifications, and risk profiles — all in real time.</a:t>
            </a:r>
            <a:endParaRPr/>
          </a:p>
        </p:txBody>
      </p:sp>
      <p:pic>
        <p:nvPicPr>
          <p:cNvPr id="156" name="Google Shape;156;p16"/>
          <p:cNvPicPr preferRelativeResize="0"/>
          <p:nvPr/>
        </p:nvPicPr>
        <p:blipFill>
          <a:blip r:embed="rId3">
            <a:alphaModFix/>
          </a:blip>
          <a:stretch>
            <a:fillRect/>
          </a:stretch>
        </p:blipFill>
        <p:spPr>
          <a:xfrm>
            <a:off x="89425" y="3008325"/>
            <a:ext cx="2881133" cy="161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7"/>
          <p:cNvSpPr txBox="1"/>
          <p:nvPr>
            <p:ph type="ctrTitle"/>
          </p:nvPr>
        </p:nvSpPr>
        <p:spPr>
          <a:xfrm>
            <a:off x="3438025" y="441550"/>
            <a:ext cx="2543700" cy="5061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400"/>
              </a:spcBef>
              <a:spcAft>
                <a:spcPts val="400"/>
              </a:spcAft>
              <a:buNone/>
            </a:pPr>
            <a:r>
              <a:rPr b="1" lang="en-GB" sz="2200">
                <a:latin typeface="Arial"/>
                <a:ea typeface="Arial"/>
                <a:cs typeface="Arial"/>
                <a:sym typeface="Arial"/>
              </a:rPr>
              <a:t>Dataset Summary</a:t>
            </a:r>
            <a:endParaRPr sz="4900"/>
          </a:p>
        </p:txBody>
      </p:sp>
      <p:sp>
        <p:nvSpPr>
          <p:cNvPr id="162" name="Google Shape;162;p17"/>
          <p:cNvSpPr txBox="1"/>
          <p:nvPr>
            <p:ph idx="1" type="subTitle"/>
          </p:nvPr>
        </p:nvSpPr>
        <p:spPr>
          <a:xfrm>
            <a:off x="3183150" y="1296050"/>
            <a:ext cx="6035100" cy="3762600"/>
          </a:xfrm>
          <a:prstGeom prst="rect">
            <a:avLst/>
          </a:prstGeom>
        </p:spPr>
        <p:txBody>
          <a:bodyPr anchorCtr="0" anchor="t" bIns="91425" lIns="91425" spcFirstLastPara="1" rIns="91425" wrap="square" tIns="91425">
            <a:normAutofit/>
          </a:bodyPr>
          <a:lstStyle/>
          <a:p>
            <a:pPr indent="-298450" lvl="0" marL="457200" rtl="0" algn="l">
              <a:lnSpc>
                <a:spcPct val="115000"/>
              </a:lnSpc>
              <a:spcBef>
                <a:spcPts val="1200"/>
              </a:spcBef>
              <a:spcAft>
                <a:spcPts val="0"/>
              </a:spcAft>
              <a:buClr>
                <a:schemeClr val="lt1"/>
              </a:buClr>
              <a:buSzPts val="1100"/>
              <a:buFont typeface="Arial"/>
              <a:buChar char="●"/>
            </a:pPr>
            <a:r>
              <a:rPr lang="en-GB" sz="1100">
                <a:latin typeface="Arial"/>
                <a:ea typeface="Arial"/>
                <a:cs typeface="Arial"/>
                <a:sym typeface="Arial"/>
              </a:rPr>
              <a:t>15 years of historical data (2009 to 2024) for 40 companies</a:t>
            </a:r>
            <a:br>
              <a:rPr lang="en-GB"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lt1"/>
              </a:buClr>
              <a:buSzPts val="1100"/>
              <a:buFont typeface="Arial"/>
              <a:buChar char="●"/>
            </a:pPr>
            <a:r>
              <a:rPr lang="en-GB" sz="1100">
                <a:latin typeface="Arial"/>
                <a:ea typeface="Arial"/>
                <a:cs typeface="Arial"/>
                <a:sym typeface="Arial"/>
              </a:rPr>
              <a:t>165,000 total row processed</a:t>
            </a:r>
            <a:br>
              <a:rPr lang="en-GB"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lt1"/>
              </a:buClr>
              <a:buSzPts val="1100"/>
              <a:buFont typeface="Arial"/>
              <a:buChar char="●"/>
            </a:pPr>
            <a:r>
              <a:rPr lang="en-GB" sz="1100">
                <a:latin typeface="Arial"/>
                <a:ea typeface="Arial"/>
                <a:cs typeface="Arial"/>
                <a:sym typeface="Arial"/>
              </a:rPr>
              <a:t>Columns include:</a:t>
            </a:r>
            <a:br>
              <a:rPr lang="en-GB" sz="1100">
                <a:latin typeface="Arial"/>
                <a:ea typeface="Arial"/>
                <a:cs typeface="Arial"/>
                <a:sym typeface="Arial"/>
              </a:rPr>
            </a:br>
            <a:endParaRPr sz="1100">
              <a:latin typeface="Arial"/>
              <a:ea typeface="Arial"/>
              <a:cs typeface="Arial"/>
              <a:sym typeface="Arial"/>
            </a:endParaRPr>
          </a:p>
          <a:p>
            <a:pPr indent="-298450" lvl="1" marL="914400" rtl="0" algn="l">
              <a:lnSpc>
                <a:spcPct val="115000"/>
              </a:lnSpc>
              <a:spcBef>
                <a:spcPts val="0"/>
              </a:spcBef>
              <a:spcAft>
                <a:spcPts val="0"/>
              </a:spcAft>
              <a:buClr>
                <a:schemeClr val="lt1"/>
              </a:buClr>
              <a:buSzPts val="1100"/>
              <a:buFont typeface="Arial"/>
              <a:buChar char="○"/>
            </a:pPr>
            <a:r>
              <a:rPr lang="en-GB" sz="1100">
                <a:latin typeface="Arial"/>
                <a:ea typeface="Arial"/>
                <a:cs typeface="Arial"/>
                <a:sym typeface="Arial"/>
              </a:rPr>
              <a:t>Price metrics (Open, High, Low, Close), technical indicators (RSI, MACD, Bollinger Bands), sentiment scores, momentum</a:t>
            </a:r>
            <a:br>
              <a:rPr lang="en-GB"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lt1"/>
              </a:buClr>
              <a:buSzPts val="1100"/>
              <a:buFont typeface="Arial"/>
              <a:buChar char="●"/>
            </a:pPr>
            <a:r>
              <a:rPr lang="en-GB" sz="1100">
                <a:latin typeface="Arial"/>
                <a:ea typeface="Arial"/>
                <a:cs typeface="Arial"/>
                <a:sym typeface="Arial"/>
              </a:rPr>
              <a:t>Data was cleaned, scaled per ticker, and structured using time-series techniques for model input</a:t>
            </a:r>
            <a:br>
              <a:rPr lang="en-GB"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lt1"/>
              </a:buClr>
              <a:buSzPts val="1100"/>
              <a:buFont typeface="Arial"/>
              <a:buChar char="●"/>
            </a:pPr>
            <a:r>
              <a:rPr lang="en-GB" sz="1100">
                <a:latin typeface="Arial"/>
                <a:ea typeface="Arial"/>
                <a:cs typeface="Arial"/>
                <a:sym typeface="Arial"/>
              </a:rPr>
              <a:t>Ensured no missing values or outliers disrupted LSTM learning</a:t>
            </a:r>
            <a:endParaRPr sz="1100">
              <a:latin typeface="Arial"/>
              <a:ea typeface="Arial"/>
              <a:cs typeface="Arial"/>
              <a:sym typeface="Arial"/>
            </a:endParaRPr>
          </a:p>
          <a:p>
            <a:pPr indent="0" lvl="0" marL="0" rtl="0" algn="l">
              <a:spcBef>
                <a:spcPts val="1200"/>
              </a:spcBef>
              <a:spcAft>
                <a:spcPts val="0"/>
              </a:spcAft>
              <a:buNone/>
            </a:pPr>
            <a:r>
              <a:t/>
            </a:r>
            <a:endParaRPr/>
          </a:p>
        </p:txBody>
      </p:sp>
      <p:pic>
        <p:nvPicPr>
          <p:cNvPr id="163" name="Google Shape;163;p17"/>
          <p:cNvPicPr preferRelativeResize="0"/>
          <p:nvPr/>
        </p:nvPicPr>
        <p:blipFill rotWithShape="1">
          <a:blip r:embed="rId3">
            <a:alphaModFix/>
          </a:blip>
          <a:srcRect b="0" l="0" r="14412" t="0"/>
          <a:stretch/>
        </p:blipFill>
        <p:spPr>
          <a:xfrm>
            <a:off x="131975" y="3060925"/>
            <a:ext cx="3146850" cy="1715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8"/>
          <p:cNvSpPr txBox="1"/>
          <p:nvPr>
            <p:ph type="title"/>
          </p:nvPr>
        </p:nvSpPr>
        <p:spPr>
          <a:xfrm>
            <a:off x="1058250" y="276025"/>
            <a:ext cx="4185300" cy="513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sz="2200"/>
              <a:t> Architecture &amp; Data Pipeline</a:t>
            </a:r>
            <a:endParaRPr b="1" sz="2200"/>
          </a:p>
        </p:txBody>
      </p:sp>
      <p:sp>
        <p:nvSpPr>
          <p:cNvPr id="169" name="Google Shape;169;p18"/>
          <p:cNvSpPr txBox="1"/>
          <p:nvPr>
            <p:ph idx="1" type="body"/>
          </p:nvPr>
        </p:nvSpPr>
        <p:spPr>
          <a:xfrm>
            <a:off x="150750" y="1482800"/>
            <a:ext cx="7038900" cy="3506700"/>
          </a:xfrm>
          <a:prstGeom prst="rect">
            <a:avLst/>
          </a:prstGeom>
        </p:spPr>
        <p:txBody>
          <a:bodyPr anchorCtr="0" anchor="t" bIns="91425" lIns="91425" spcFirstLastPara="1" rIns="91425" wrap="square" tIns="91425">
            <a:normAutofit lnSpcReduction="10000"/>
          </a:bodyPr>
          <a:lstStyle/>
          <a:p>
            <a:pPr indent="0" lvl="0" marL="0" rtl="0" algn="l">
              <a:spcBef>
                <a:spcPts val="1200"/>
              </a:spcBef>
              <a:spcAft>
                <a:spcPts val="0"/>
              </a:spcAft>
              <a:buNone/>
            </a:pPr>
            <a:r>
              <a:rPr b="1" lang="en-GB" sz="1100">
                <a:latin typeface="Arial"/>
                <a:ea typeface="Arial"/>
                <a:cs typeface="Arial"/>
                <a:sym typeface="Arial"/>
              </a:rPr>
              <a:t>Data Flow:</a:t>
            </a:r>
            <a:endParaRPr b="1" sz="1100">
              <a:latin typeface="Arial"/>
              <a:ea typeface="Arial"/>
              <a:cs typeface="Arial"/>
              <a:sym typeface="Arial"/>
            </a:endParaRPr>
          </a:p>
          <a:p>
            <a:pPr indent="-298450" lvl="0" marL="457200" rtl="0" algn="l">
              <a:spcBef>
                <a:spcPts val="1200"/>
              </a:spcBef>
              <a:spcAft>
                <a:spcPts val="0"/>
              </a:spcAft>
              <a:buClr>
                <a:schemeClr val="lt1"/>
              </a:buClr>
              <a:buSzPts val="1100"/>
              <a:buFont typeface="Arial"/>
              <a:buChar char="●"/>
            </a:pPr>
            <a:r>
              <a:rPr lang="en-GB" sz="1100">
                <a:latin typeface="Arial"/>
                <a:ea typeface="Arial"/>
                <a:cs typeface="Arial"/>
                <a:sym typeface="Arial"/>
              </a:rPr>
              <a:t>Stock data from 40 tickers (2009–2024)</a:t>
            </a:r>
            <a:br>
              <a:rPr lang="en-GB"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Clr>
                <a:schemeClr val="lt1"/>
              </a:buClr>
              <a:buSzPts val="1100"/>
              <a:buFont typeface="Arial"/>
              <a:buChar char="●"/>
            </a:pPr>
            <a:r>
              <a:rPr lang="en-GB" sz="1100">
                <a:latin typeface="Arial"/>
                <a:ea typeface="Arial"/>
                <a:cs typeface="Arial"/>
                <a:sym typeface="Arial"/>
              </a:rPr>
              <a:t>Preprocessing: Cleaning, sorting, scaling, feature selection</a:t>
            </a:r>
            <a:br>
              <a:rPr lang="en-GB"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Clr>
                <a:schemeClr val="lt1"/>
              </a:buClr>
              <a:buSzPts val="1100"/>
              <a:buFont typeface="Arial"/>
              <a:buChar char="●"/>
            </a:pPr>
            <a:r>
              <a:rPr lang="en-GB" sz="1100">
                <a:latin typeface="Arial"/>
                <a:ea typeface="Arial"/>
                <a:cs typeface="Arial"/>
                <a:sym typeface="Arial"/>
              </a:rPr>
              <a:t>Model training loop:</a:t>
            </a:r>
            <a:br>
              <a:rPr lang="en-GB" sz="1100">
                <a:latin typeface="Arial"/>
                <a:ea typeface="Arial"/>
                <a:cs typeface="Arial"/>
                <a:sym typeface="Arial"/>
              </a:rPr>
            </a:br>
            <a:endParaRPr sz="1100">
              <a:latin typeface="Arial"/>
              <a:ea typeface="Arial"/>
              <a:cs typeface="Arial"/>
              <a:sym typeface="Arial"/>
            </a:endParaRPr>
          </a:p>
          <a:p>
            <a:pPr indent="-298450" lvl="1" marL="914400" rtl="0" algn="l">
              <a:spcBef>
                <a:spcPts val="0"/>
              </a:spcBef>
              <a:spcAft>
                <a:spcPts val="0"/>
              </a:spcAft>
              <a:buClr>
                <a:schemeClr val="lt1"/>
              </a:buClr>
              <a:buSzPts val="1100"/>
              <a:buFont typeface="Arial"/>
              <a:buChar char="○"/>
            </a:pPr>
            <a:r>
              <a:rPr lang="en-GB">
                <a:latin typeface="Arial"/>
                <a:ea typeface="Arial"/>
                <a:cs typeface="Arial"/>
                <a:sym typeface="Arial"/>
              </a:rPr>
              <a:t>For each ticker → train LSTM → evaluate → save model</a:t>
            </a:r>
            <a:br>
              <a:rPr lang="en-GB">
                <a:latin typeface="Arial"/>
                <a:ea typeface="Arial"/>
                <a:cs typeface="Arial"/>
                <a:sym typeface="Arial"/>
              </a:rPr>
            </a:br>
            <a:endParaRPr>
              <a:latin typeface="Arial"/>
              <a:ea typeface="Arial"/>
              <a:cs typeface="Arial"/>
              <a:sym typeface="Arial"/>
            </a:endParaRPr>
          </a:p>
          <a:p>
            <a:pPr indent="-298450" lvl="0" marL="457200" rtl="0" algn="l">
              <a:spcBef>
                <a:spcPts val="0"/>
              </a:spcBef>
              <a:spcAft>
                <a:spcPts val="0"/>
              </a:spcAft>
              <a:buClr>
                <a:schemeClr val="lt1"/>
              </a:buClr>
              <a:buSzPts val="1100"/>
              <a:buFont typeface="Arial"/>
              <a:buChar char="●"/>
            </a:pPr>
            <a:r>
              <a:rPr lang="en-GB" sz="1100">
                <a:latin typeface="Arial"/>
                <a:ea typeface="Arial"/>
                <a:cs typeface="Arial"/>
                <a:sym typeface="Arial"/>
              </a:rPr>
              <a:t>Forecasting pipeline includes:</a:t>
            </a:r>
            <a:br>
              <a:rPr lang="en-GB" sz="1100">
                <a:latin typeface="Arial"/>
                <a:ea typeface="Arial"/>
                <a:cs typeface="Arial"/>
                <a:sym typeface="Arial"/>
              </a:rPr>
            </a:br>
            <a:endParaRPr sz="1100">
              <a:latin typeface="Arial"/>
              <a:ea typeface="Arial"/>
              <a:cs typeface="Arial"/>
              <a:sym typeface="Arial"/>
            </a:endParaRPr>
          </a:p>
          <a:p>
            <a:pPr indent="-298450" lvl="1" marL="914400" rtl="0" algn="l">
              <a:spcBef>
                <a:spcPts val="0"/>
              </a:spcBef>
              <a:spcAft>
                <a:spcPts val="0"/>
              </a:spcAft>
              <a:buClr>
                <a:schemeClr val="lt1"/>
              </a:buClr>
              <a:buSzPts val="1100"/>
              <a:buFont typeface="Arial"/>
              <a:buChar char="○"/>
            </a:pPr>
            <a:r>
              <a:rPr lang="en-GB">
                <a:latin typeface="Arial"/>
                <a:ea typeface="Arial"/>
                <a:cs typeface="Arial"/>
                <a:sym typeface="Arial"/>
              </a:rPr>
              <a:t>LSTM prediction → risk analysis (via volatility metrics) → scenario classification (via trend direction)</a:t>
            </a:r>
            <a:br>
              <a:rPr lang="en-GB">
                <a:latin typeface="Arial"/>
                <a:ea typeface="Arial"/>
                <a:cs typeface="Arial"/>
                <a:sym typeface="Arial"/>
              </a:rPr>
            </a:br>
            <a:endParaRPr>
              <a:latin typeface="Arial"/>
              <a:ea typeface="Arial"/>
              <a:cs typeface="Arial"/>
              <a:sym typeface="Arial"/>
            </a:endParaRPr>
          </a:p>
          <a:p>
            <a:pPr indent="-298450" lvl="0" marL="457200" rtl="0" algn="l">
              <a:spcBef>
                <a:spcPts val="0"/>
              </a:spcBef>
              <a:spcAft>
                <a:spcPts val="0"/>
              </a:spcAft>
              <a:buClr>
                <a:schemeClr val="lt1"/>
              </a:buClr>
              <a:buSzPts val="1100"/>
              <a:buFont typeface="Arial"/>
              <a:buChar char="●"/>
            </a:pPr>
            <a:r>
              <a:rPr lang="en-GB" sz="1100">
                <a:latin typeface="Arial"/>
                <a:ea typeface="Arial"/>
                <a:cs typeface="Arial"/>
                <a:sym typeface="Arial"/>
              </a:rPr>
              <a:t>All integrated into a Streamlit UI where predictions are interactive and downloadable</a:t>
            </a:r>
            <a:endParaRPr sz="1100">
              <a:latin typeface="Arial"/>
              <a:ea typeface="Arial"/>
              <a:cs typeface="Arial"/>
              <a:sym typeface="Arial"/>
            </a:endParaRPr>
          </a:p>
          <a:p>
            <a:pPr indent="0" lvl="0" marL="0" rtl="0" algn="l">
              <a:spcBef>
                <a:spcPts val="1200"/>
              </a:spcBef>
              <a:spcAft>
                <a:spcPts val="1200"/>
              </a:spcAft>
              <a:buNone/>
            </a:pPr>
            <a:r>
              <a:t/>
            </a:r>
            <a:endParaRPr/>
          </a:p>
        </p:txBody>
      </p:sp>
      <p:pic>
        <p:nvPicPr>
          <p:cNvPr id="170" name="Google Shape;170;p18"/>
          <p:cNvPicPr preferRelativeResize="0"/>
          <p:nvPr/>
        </p:nvPicPr>
        <p:blipFill>
          <a:blip r:embed="rId3">
            <a:alphaModFix/>
          </a:blip>
          <a:stretch>
            <a:fillRect/>
          </a:stretch>
        </p:blipFill>
        <p:spPr>
          <a:xfrm>
            <a:off x="4842525" y="789325"/>
            <a:ext cx="4084550" cy="27230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9"/>
          <p:cNvSpPr txBox="1"/>
          <p:nvPr>
            <p:ph idx="1" type="body"/>
          </p:nvPr>
        </p:nvSpPr>
        <p:spPr>
          <a:xfrm>
            <a:off x="1062275" y="795550"/>
            <a:ext cx="7964400" cy="3950400"/>
          </a:xfrm>
          <a:prstGeom prst="rect">
            <a:avLst/>
          </a:prstGeom>
        </p:spPr>
        <p:txBody>
          <a:bodyPr anchorCtr="0" anchor="t" bIns="91425" lIns="91425" spcFirstLastPara="1" rIns="91425" wrap="square" tIns="91425">
            <a:normAutofit fontScale="77500" lnSpcReduction="10000"/>
          </a:bodyPr>
          <a:lstStyle/>
          <a:p>
            <a:pPr indent="0" lvl="0" marL="0" rtl="0" algn="l">
              <a:spcBef>
                <a:spcPts val="1200"/>
              </a:spcBef>
              <a:spcAft>
                <a:spcPts val="0"/>
              </a:spcAft>
              <a:buNone/>
            </a:pPr>
            <a:r>
              <a:rPr b="1" lang="en-GB" sz="1100">
                <a:latin typeface="Arial"/>
                <a:ea typeface="Arial"/>
                <a:cs typeface="Arial"/>
                <a:sym typeface="Arial"/>
              </a:rPr>
              <a:t>🎯 </a:t>
            </a:r>
            <a:r>
              <a:rPr lang="en-GB" sz="1700">
                <a:latin typeface="Arial"/>
                <a:ea typeface="Arial"/>
                <a:cs typeface="Arial"/>
                <a:sym typeface="Arial"/>
              </a:rPr>
              <a:t>Objective:</a:t>
            </a:r>
            <a:endParaRPr sz="1700">
              <a:latin typeface="Arial"/>
              <a:ea typeface="Arial"/>
              <a:cs typeface="Arial"/>
              <a:sym typeface="Arial"/>
            </a:endParaRPr>
          </a:p>
          <a:p>
            <a:pPr indent="-312261" lvl="0" marL="457200" rtl="0" algn="l">
              <a:spcBef>
                <a:spcPts val="1200"/>
              </a:spcBef>
              <a:spcAft>
                <a:spcPts val="0"/>
              </a:spcAft>
              <a:buSzPct val="100000"/>
              <a:buFont typeface="Arial"/>
              <a:buChar char="●"/>
            </a:pPr>
            <a:r>
              <a:rPr lang="en-GB" sz="1700">
                <a:latin typeface="Arial"/>
                <a:ea typeface="Arial"/>
                <a:cs typeface="Arial"/>
                <a:sym typeface="Arial"/>
              </a:rPr>
              <a:t>To analyze and predict market behavior based on historical data using deep learning, specifically focusing on Long Short-Term Memory (LSTM) networks. This module helps users understand market trends and sets the stage for forecasting and risk-based decision-making.</a:t>
            </a:r>
            <a:endParaRPr sz="1700">
              <a:latin typeface="Arial"/>
              <a:ea typeface="Arial"/>
              <a:cs typeface="Arial"/>
              <a:sym typeface="Arial"/>
            </a:endParaRPr>
          </a:p>
          <a:p>
            <a:pPr indent="0" lvl="0" marL="0" rtl="0" algn="l">
              <a:spcBef>
                <a:spcPts val="1200"/>
              </a:spcBef>
              <a:spcAft>
                <a:spcPts val="0"/>
              </a:spcAft>
              <a:buNone/>
            </a:pPr>
            <a:r>
              <a:rPr b="1" lang="en-GB" sz="1100">
                <a:latin typeface="Arial"/>
                <a:ea typeface="Arial"/>
                <a:cs typeface="Arial"/>
                <a:sym typeface="Arial"/>
              </a:rPr>
              <a:t>📈  </a:t>
            </a:r>
            <a:r>
              <a:rPr lang="en-GB" sz="1700">
                <a:latin typeface="Arial"/>
                <a:ea typeface="Arial"/>
                <a:cs typeface="Arial"/>
                <a:sym typeface="Arial"/>
              </a:rPr>
              <a:t>Workflow Overview:</a:t>
            </a:r>
            <a:endParaRPr sz="1700">
              <a:latin typeface="Arial"/>
              <a:ea typeface="Arial"/>
              <a:cs typeface="Arial"/>
              <a:sym typeface="Arial"/>
            </a:endParaRPr>
          </a:p>
          <a:p>
            <a:pPr indent="0" lvl="0" marL="0" rtl="0" algn="l">
              <a:spcBef>
                <a:spcPts val="1200"/>
              </a:spcBef>
              <a:spcAft>
                <a:spcPts val="0"/>
              </a:spcAft>
              <a:buNone/>
            </a:pPr>
            <a:r>
              <a:rPr lang="en-GB" sz="1700">
                <a:latin typeface="Arial"/>
                <a:ea typeface="Arial"/>
                <a:cs typeface="Arial"/>
                <a:sym typeface="Arial"/>
              </a:rPr>
              <a:t> Data Collection &amp; Preprocessing:</a:t>
            </a:r>
            <a:endParaRPr sz="1700">
              <a:latin typeface="Arial"/>
              <a:ea typeface="Arial"/>
              <a:cs typeface="Arial"/>
              <a:sym typeface="Arial"/>
            </a:endParaRPr>
          </a:p>
          <a:p>
            <a:pPr indent="-312261" lvl="0" marL="457200" rtl="0" algn="l">
              <a:spcBef>
                <a:spcPts val="1200"/>
              </a:spcBef>
              <a:spcAft>
                <a:spcPts val="0"/>
              </a:spcAft>
              <a:buSzPct val="100000"/>
              <a:buFont typeface="Arial"/>
              <a:buChar char="●"/>
            </a:pPr>
            <a:r>
              <a:rPr lang="en-GB" sz="1700">
                <a:latin typeface="Arial"/>
                <a:ea typeface="Arial"/>
                <a:cs typeface="Arial"/>
                <a:sym typeface="Arial"/>
              </a:rPr>
              <a:t>Financial time series data (e.g., stock prices) is retrieved using the Yahoo Finance API (yfinance library).</a:t>
            </a:r>
            <a:endParaRPr sz="1700">
              <a:latin typeface="Arial"/>
              <a:ea typeface="Arial"/>
              <a:cs typeface="Arial"/>
              <a:sym typeface="Arial"/>
            </a:endParaRPr>
          </a:p>
          <a:p>
            <a:pPr indent="-312261" lvl="0" marL="457200" rtl="0" algn="l">
              <a:spcBef>
                <a:spcPts val="0"/>
              </a:spcBef>
              <a:spcAft>
                <a:spcPts val="0"/>
              </a:spcAft>
              <a:buSzPct val="100000"/>
              <a:buFont typeface="Arial"/>
              <a:buChar char="●"/>
            </a:pPr>
            <a:r>
              <a:rPr lang="en-GB" sz="1700">
                <a:latin typeface="Arial"/>
                <a:ea typeface="Arial"/>
                <a:cs typeface="Arial"/>
                <a:sym typeface="Arial"/>
              </a:rPr>
              <a:t>Key features include: Open, High, Low, Close, and Volume.</a:t>
            </a:r>
            <a:endParaRPr sz="1700">
              <a:latin typeface="Arial"/>
              <a:ea typeface="Arial"/>
              <a:cs typeface="Arial"/>
              <a:sym typeface="Arial"/>
            </a:endParaRPr>
          </a:p>
          <a:p>
            <a:pPr indent="0" lvl="0" marL="0" rtl="0" algn="l">
              <a:spcBef>
                <a:spcPts val="1200"/>
              </a:spcBef>
              <a:spcAft>
                <a:spcPts val="0"/>
              </a:spcAft>
              <a:buNone/>
            </a:pPr>
            <a:r>
              <a:rPr lang="en-GB" sz="1700">
                <a:latin typeface="Arial"/>
                <a:ea typeface="Arial"/>
                <a:cs typeface="Arial"/>
                <a:sym typeface="Arial"/>
              </a:rPr>
              <a:t>Data is cleaned by:</a:t>
            </a:r>
            <a:endParaRPr sz="1700">
              <a:latin typeface="Arial"/>
              <a:ea typeface="Arial"/>
              <a:cs typeface="Arial"/>
              <a:sym typeface="Arial"/>
            </a:endParaRPr>
          </a:p>
          <a:p>
            <a:pPr indent="-312261" lvl="0" marL="457200" rtl="0" algn="l">
              <a:spcBef>
                <a:spcPts val="1200"/>
              </a:spcBef>
              <a:spcAft>
                <a:spcPts val="0"/>
              </a:spcAft>
              <a:buSzPct val="100000"/>
              <a:buFont typeface="Arial"/>
              <a:buChar char="●"/>
            </a:pPr>
            <a:r>
              <a:rPr lang="en-GB" sz="1700">
                <a:latin typeface="Arial"/>
                <a:ea typeface="Arial"/>
                <a:cs typeface="Arial"/>
                <a:sym typeface="Arial"/>
              </a:rPr>
              <a:t>Handling missing values</a:t>
            </a:r>
            <a:endParaRPr sz="1700">
              <a:latin typeface="Arial"/>
              <a:ea typeface="Arial"/>
              <a:cs typeface="Arial"/>
              <a:sym typeface="Arial"/>
            </a:endParaRPr>
          </a:p>
          <a:p>
            <a:pPr indent="-312261" lvl="0" marL="457200" rtl="0" algn="l">
              <a:spcBef>
                <a:spcPts val="0"/>
              </a:spcBef>
              <a:spcAft>
                <a:spcPts val="0"/>
              </a:spcAft>
              <a:buSzPct val="100000"/>
              <a:buFont typeface="Arial"/>
              <a:buChar char="●"/>
            </a:pPr>
            <a:r>
              <a:rPr lang="en-GB" sz="1700">
                <a:latin typeface="Arial"/>
                <a:ea typeface="Arial"/>
                <a:cs typeface="Arial"/>
                <a:sym typeface="Arial"/>
              </a:rPr>
              <a:t>Formatting dates</a:t>
            </a:r>
            <a:endParaRPr sz="1700">
              <a:latin typeface="Arial"/>
              <a:ea typeface="Arial"/>
              <a:cs typeface="Arial"/>
              <a:sym typeface="Arial"/>
            </a:endParaRPr>
          </a:p>
          <a:p>
            <a:pPr indent="-312261" lvl="0" marL="457200" rtl="0" algn="l">
              <a:spcBef>
                <a:spcPts val="0"/>
              </a:spcBef>
              <a:spcAft>
                <a:spcPts val="0"/>
              </a:spcAft>
              <a:buSzPct val="100000"/>
              <a:buFont typeface="Arial"/>
              <a:buChar char="●"/>
            </a:pPr>
            <a:r>
              <a:rPr lang="en-GB" sz="1700">
                <a:latin typeface="Arial"/>
                <a:ea typeface="Arial"/>
                <a:cs typeface="Arial"/>
                <a:sym typeface="Arial"/>
              </a:rPr>
              <a:t>Normalizing features (e.g., using MinMaxScaler)</a:t>
            </a:r>
            <a:endParaRPr>
              <a:latin typeface="Arial"/>
              <a:ea typeface="Arial"/>
              <a:cs typeface="Arial"/>
              <a:sym typeface="Arial"/>
            </a:endParaRPr>
          </a:p>
        </p:txBody>
      </p:sp>
      <p:sp>
        <p:nvSpPr>
          <p:cNvPr id="176" name="Google Shape;176;p19"/>
          <p:cNvSpPr txBox="1"/>
          <p:nvPr/>
        </p:nvSpPr>
        <p:spPr>
          <a:xfrm>
            <a:off x="2291875" y="123850"/>
            <a:ext cx="7800600" cy="67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100">
                <a:solidFill>
                  <a:schemeClr val="lt1"/>
                </a:solidFill>
              </a:rPr>
              <a:t>Part 1 :- Market Scenario Analysis</a:t>
            </a:r>
            <a:endParaRPr sz="1300">
              <a:solidFill>
                <a:schemeClr val="lt1"/>
              </a:solidFill>
              <a:latin typeface="Lato"/>
              <a:ea typeface="Lato"/>
              <a:cs typeface="Lato"/>
              <a:sym typeface="Lato"/>
            </a:endParaRPr>
          </a:p>
        </p:txBody>
      </p:sp>
      <p:pic>
        <p:nvPicPr>
          <p:cNvPr id="177" name="Google Shape;177;p19"/>
          <p:cNvPicPr preferRelativeResize="0"/>
          <p:nvPr/>
        </p:nvPicPr>
        <p:blipFill>
          <a:blip r:embed="rId3">
            <a:alphaModFix/>
          </a:blip>
          <a:stretch>
            <a:fillRect/>
          </a:stretch>
        </p:blipFill>
        <p:spPr>
          <a:xfrm>
            <a:off x="6079775" y="3131450"/>
            <a:ext cx="2946900" cy="156160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0"/>
          <p:cNvSpPr txBox="1"/>
          <p:nvPr>
            <p:ph idx="1" type="body"/>
          </p:nvPr>
        </p:nvSpPr>
        <p:spPr>
          <a:xfrm>
            <a:off x="1022175" y="247250"/>
            <a:ext cx="7964400" cy="45387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GB" sz="1100">
                <a:latin typeface="Arial"/>
                <a:ea typeface="Arial"/>
                <a:cs typeface="Arial"/>
                <a:sym typeface="Arial"/>
              </a:rPr>
              <a:t>📈  </a:t>
            </a:r>
            <a:r>
              <a:rPr lang="en-GB" sz="1700">
                <a:latin typeface="Arial"/>
                <a:ea typeface="Arial"/>
                <a:cs typeface="Arial"/>
                <a:sym typeface="Arial"/>
              </a:rPr>
              <a:t>Model Pipeline:</a:t>
            </a:r>
            <a:endParaRPr sz="1700">
              <a:latin typeface="Arial"/>
              <a:ea typeface="Arial"/>
              <a:cs typeface="Arial"/>
              <a:sym typeface="Arial"/>
            </a:endParaRPr>
          </a:p>
          <a:p>
            <a:pPr indent="-336550" lvl="0" marL="457200" rtl="0" algn="l">
              <a:spcBef>
                <a:spcPts val="1200"/>
              </a:spcBef>
              <a:spcAft>
                <a:spcPts val="0"/>
              </a:spcAft>
              <a:buSzPts val="1700"/>
              <a:buFont typeface="Arial"/>
              <a:buChar char="●"/>
            </a:pPr>
            <a:r>
              <a:rPr lang="en-GB" sz="1700">
                <a:latin typeface="Arial"/>
                <a:ea typeface="Arial"/>
                <a:cs typeface="Arial"/>
                <a:sym typeface="Arial"/>
              </a:rPr>
              <a:t>Input: Historical stock prices — usually the ‘Close’ price is used.</a:t>
            </a:r>
            <a:endParaRPr sz="1700">
              <a:latin typeface="Arial"/>
              <a:ea typeface="Arial"/>
              <a:cs typeface="Arial"/>
              <a:sym typeface="Arial"/>
            </a:endParaRPr>
          </a:p>
          <a:p>
            <a:pPr indent="-336550" lvl="0" marL="457200" rtl="0" algn="l">
              <a:spcBef>
                <a:spcPts val="0"/>
              </a:spcBef>
              <a:spcAft>
                <a:spcPts val="0"/>
              </a:spcAft>
              <a:buSzPts val="1700"/>
              <a:buFont typeface="Arial"/>
              <a:buChar char="●"/>
            </a:pPr>
            <a:r>
              <a:rPr lang="en-GB" sz="1700">
                <a:latin typeface="Arial"/>
                <a:ea typeface="Arial"/>
                <a:cs typeface="Arial"/>
                <a:sym typeface="Arial"/>
              </a:rPr>
              <a:t>A sliding window approach is used to create training samples.</a:t>
            </a:r>
            <a:endParaRPr sz="1700">
              <a:latin typeface="Arial"/>
              <a:ea typeface="Arial"/>
              <a:cs typeface="Arial"/>
              <a:sym typeface="Arial"/>
            </a:endParaRPr>
          </a:p>
          <a:p>
            <a:pPr indent="0" lvl="0" marL="0" rtl="0" algn="l">
              <a:spcBef>
                <a:spcPts val="1200"/>
              </a:spcBef>
              <a:spcAft>
                <a:spcPts val="0"/>
              </a:spcAft>
              <a:buNone/>
            </a:pPr>
            <a:r>
              <a:rPr lang="en-GB" sz="1700">
                <a:latin typeface="Arial"/>
                <a:ea typeface="Arial"/>
                <a:cs typeface="Arial"/>
                <a:sym typeface="Arial"/>
              </a:rPr>
              <a:t> Training &amp; Evaluation:</a:t>
            </a:r>
            <a:endParaRPr sz="1700">
              <a:latin typeface="Arial"/>
              <a:ea typeface="Arial"/>
              <a:cs typeface="Arial"/>
              <a:sym typeface="Arial"/>
            </a:endParaRPr>
          </a:p>
          <a:p>
            <a:pPr indent="-336550" lvl="0" marL="457200" rtl="0" algn="l">
              <a:spcBef>
                <a:spcPts val="1200"/>
              </a:spcBef>
              <a:spcAft>
                <a:spcPts val="0"/>
              </a:spcAft>
              <a:buSzPts val="1700"/>
              <a:buFont typeface="Arial"/>
              <a:buChar char="●"/>
            </a:pPr>
            <a:r>
              <a:rPr lang="en-GB" sz="1700">
                <a:latin typeface="Arial"/>
                <a:ea typeface="Arial"/>
                <a:cs typeface="Arial"/>
                <a:sym typeface="Arial"/>
              </a:rPr>
              <a:t>Model is trained on historical data split into training and validation sets.</a:t>
            </a:r>
            <a:endParaRPr sz="1700">
              <a:latin typeface="Arial"/>
              <a:ea typeface="Arial"/>
              <a:cs typeface="Arial"/>
              <a:sym typeface="Arial"/>
            </a:endParaRPr>
          </a:p>
          <a:p>
            <a:pPr indent="0" lvl="0" marL="457200" rtl="0" algn="l">
              <a:spcBef>
                <a:spcPts val="1200"/>
              </a:spcBef>
              <a:spcAft>
                <a:spcPts val="0"/>
              </a:spcAft>
              <a:buNone/>
            </a:pPr>
            <a:r>
              <a:rPr lang="en-GB" sz="1700">
                <a:latin typeface="Arial"/>
                <a:ea typeface="Arial"/>
                <a:cs typeface="Arial"/>
                <a:sym typeface="Arial"/>
              </a:rPr>
              <a:t>Once trained, the model can:</a:t>
            </a:r>
            <a:endParaRPr sz="1700">
              <a:latin typeface="Arial"/>
              <a:ea typeface="Arial"/>
              <a:cs typeface="Arial"/>
              <a:sym typeface="Arial"/>
            </a:endParaRPr>
          </a:p>
          <a:p>
            <a:pPr indent="-336550" lvl="0" marL="457200" rtl="0" algn="l">
              <a:spcBef>
                <a:spcPts val="1200"/>
              </a:spcBef>
              <a:spcAft>
                <a:spcPts val="0"/>
              </a:spcAft>
              <a:buSzPts val="1700"/>
              <a:buFont typeface="Arial"/>
              <a:buChar char="●"/>
            </a:pPr>
            <a:r>
              <a:rPr lang="en-GB" sz="1700">
                <a:latin typeface="Arial"/>
                <a:ea typeface="Arial"/>
                <a:cs typeface="Arial"/>
                <a:sym typeface="Arial"/>
              </a:rPr>
              <a:t>Predict the next price point</a:t>
            </a:r>
            <a:endParaRPr sz="1700">
              <a:latin typeface="Arial"/>
              <a:ea typeface="Arial"/>
              <a:cs typeface="Arial"/>
              <a:sym typeface="Arial"/>
            </a:endParaRPr>
          </a:p>
          <a:p>
            <a:pPr indent="0" lvl="0" marL="0" rtl="0" algn="l">
              <a:spcBef>
                <a:spcPts val="1200"/>
              </a:spcBef>
              <a:spcAft>
                <a:spcPts val="0"/>
              </a:spcAft>
              <a:buNone/>
            </a:pPr>
            <a:r>
              <a:rPr lang="en-GB" sz="1700">
                <a:latin typeface="Arial"/>
                <a:ea typeface="Arial"/>
                <a:cs typeface="Arial"/>
                <a:sym typeface="Arial"/>
              </a:rPr>
              <a:t>Accuracy is evaluated using metrics like:</a:t>
            </a:r>
            <a:endParaRPr sz="1700">
              <a:latin typeface="Arial"/>
              <a:ea typeface="Arial"/>
              <a:cs typeface="Arial"/>
              <a:sym typeface="Arial"/>
            </a:endParaRPr>
          </a:p>
          <a:p>
            <a:pPr indent="-336550" lvl="0" marL="457200" rtl="0" algn="l">
              <a:spcBef>
                <a:spcPts val="1200"/>
              </a:spcBef>
              <a:spcAft>
                <a:spcPts val="0"/>
              </a:spcAft>
              <a:buSzPts val="1700"/>
              <a:buFont typeface="Arial"/>
              <a:buChar char="●"/>
            </a:pPr>
            <a:r>
              <a:rPr lang="en-GB" sz="1700">
                <a:latin typeface="Arial"/>
                <a:ea typeface="Arial"/>
                <a:cs typeface="Arial"/>
                <a:sym typeface="Arial"/>
              </a:rPr>
              <a:t>Root Mean Squared Error (RMSE)</a:t>
            </a:r>
            <a:endParaRPr sz="1700">
              <a:latin typeface="Arial"/>
              <a:ea typeface="Arial"/>
              <a:cs typeface="Arial"/>
              <a:sym typeface="Arial"/>
            </a:endParaRPr>
          </a:p>
          <a:p>
            <a:pPr indent="-336550" lvl="0" marL="457200" rtl="0" algn="l">
              <a:spcBef>
                <a:spcPts val="0"/>
              </a:spcBef>
              <a:spcAft>
                <a:spcPts val="0"/>
              </a:spcAft>
              <a:buSzPts val="1700"/>
              <a:buFont typeface="Arial"/>
              <a:buChar char="●"/>
            </a:pPr>
            <a:r>
              <a:rPr lang="en-GB" sz="1700">
                <a:latin typeface="Arial"/>
                <a:ea typeface="Arial"/>
                <a:cs typeface="Arial"/>
                <a:sym typeface="Arial"/>
              </a:rPr>
              <a:t>Mean Absolute Error (MAE)</a:t>
            </a:r>
            <a:endParaRPr sz="1700">
              <a:latin typeface="Arial"/>
              <a:ea typeface="Arial"/>
              <a:cs typeface="Arial"/>
              <a:sym typeface="Arial"/>
            </a:endParaRPr>
          </a:p>
          <a:p>
            <a:pPr indent="-336550" lvl="0" marL="457200" rtl="0" algn="l">
              <a:spcBef>
                <a:spcPts val="0"/>
              </a:spcBef>
              <a:spcAft>
                <a:spcPts val="0"/>
              </a:spcAft>
              <a:buSzPts val="1700"/>
              <a:buFont typeface="Arial"/>
              <a:buChar char="●"/>
            </a:pPr>
            <a:r>
              <a:rPr lang="en-GB" sz="1700">
                <a:latin typeface="Arial"/>
                <a:ea typeface="Arial"/>
                <a:cs typeface="Arial"/>
                <a:sym typeface="Arial"/>
              </a:rPr>
              <a:t>Visual comparison of actual vs. predicted price curves</a:t>
            </a:r>
            <a:endParaRPr sz="1700">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1"/>
          <p:cNvSpPr txBox="1"/>
          <p:nvPr>
            <p:ph idx="1" type="body"/>
          </p:nvPr>
        </p:nvSpPr>
        <p:spPr>
          <a:xfrm>
            <a:off x="1062275" y="404575"/>
            <a:ext cx="7751100" cy="44367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GB" sz="1700">
                <a:latin typeface="Arial"/>
                <a:ea typeface="Arial"/>
                <a:cs typeface="Arial"/>
                <a:sym typeface="Arial"/>
              </a:rPr>
              <a:t> </a:t>
            </a:r>
            <a:r>
              <a:rPr b="1" lang="en-GB" sz="1100">
                <a:latin typeface="Arial"/>
                <a:ea typeface="Arial"/>
                <a:cs typeface="Arial"/>
                <a:sym typeface="Arial"/>
              </a:rPr>
              <a:t>📈  </a:t>
            </a:r>
            <a:r>
              <a:rPr lang="en-GB" sz="1700">
                <a:latin typeface="Arial"/>
                <a:ea typeface="Arial"/>
                <a:cs typeface="Arial"/>
                <a:sym typeface="Arial"/>
              </a:rPr>
              <a:t>Model </a:t>
            </a:r>
            <a:endParaRPr sz="1700">
              <a:latin typeface="Arial"/>
              <a:ea typeface="Arial"/>
              <a:cs typeface="Arial"/>
              <a:sym typeface="Arial"/>
            </a:endParaRPr>
          </a:p>
          <a:p>
            <a:pPr indent="-336550" lvl="0" marL="457200" rtl="0" algn="l">
              <a:spcBef>
                <a:spcPts val="1200"/>
              </a:spcBef>
              <a:spcAft>
                <a:spcPts val="0"/>
              </a:spcAft>
              <a:buSzPts val="1700"/>
              <a:buFont typeface="Arial"/>
              <a:buChar char="●"/>
            </a:pPr>
            <a:r>
              <a:rPr lang="en-GB" sz="1700">
                <a:latin typeface="Arial"/>
                <a:ea typeface="Arial"/>
                <a:cs typeface="Arial"/>
                <a:sym typeface="Arial"/>
              </a:rPr>
              <a:t>Ability to capture temporal dependencies in stock prices</a:t>
            </a:r>
            <a:endParaRPr sz="1700">
              <a:latin typeface="Arial"/>
              <a:ea typeface="Arial"/>
              <a:cs typeface="Arial"/>
              <a:sym typeface="Arial"/>
            </a:endParaRPr>
          </a:p>
          <a:p>
            <a:pPr indent="-336550" lvl="0" marL="457200" rtl="0" algn="l">
              <a:spcBef>
                <a:spcPts val="0"/>
              </a:spcBef>
              <a:spcAft>
                <a:spcPts val="0"/>
              </a:spcAft>
              <a:buSzPts val="1700"/>
              <a:buFont typeface="Arial"/>
              <a:buChar char="●"/>
            </a:pPr>
            <a:r>
              <a:rPr lang="en-GB" sz="1700">
                <a:latin typeface="Arial"/>
                <a:ea typeface="Arial"/>
                <a:cs typeface="Arial"/>
                <a:sym typeface="Arial"/>
              </a:rPr>
              <a:t>Memory cells that retain relevant past information and discard noise</a:t>
            </a:r>
            <a:endParaRPr sz="1700">
              <a:latin typeface="Arial"/>
              <a:ea typeface="Arial"/>
              <a:cs typeface="Arial"/>
              <a:sym typeface="Arial"/>
            </a:endParaRPr>
          </a:p>
          <a:p>
            <a:pPr indent="0" lvl="0" marL="0" rtl="0" algn="l">
              <a:spcBef>
                <a:spcPts val="1200"/>
              </a:spcBef>
              <a:spcAft>
                <a:spcPts val="0"/>
              </a:spcAft>
              <a:buNone/>
            </a:pPr>
            <a:r>
              <a:t/>
            </a:r>
            <a:endParaRPr sz="1700">
              <a:latin typeface="Arial"/>
              <a:ea typeface="Arial"/>
              <a:cs typeface="Arial"/>
              <a:sym typeface="Arial"/>
            </a:endParaRPr>
          </a:p>
          <a:p>
            <a:pPr indent="-330200" lvl="1" marL="914400" rtl="0" algn="l">
              <a:spcBef>
                <a:spcPts val="1200"/>
              </a:spcBef>
              <a:spcAft>
                <a:spcPts val="0"/>
              </a:spcAft>
              <a:buSzPts val="1600"/>
              <a:buFont typeface="Arial"/>
              <a:buChar char="○"/>
            </a:pPr>
            <a:r>
              <a:rPr i="1" lang="en-GB" sz="1600">
                <a:latin typeface="Arial"/>
                <a:ea typeface="Arial"/>
                <a:cs typeface="Arial"/>
                <a:sym typeface="Arial"/>
              </a:rPr>
              <a:t>Constant-time predictions</a:t>
            </a:r>
            <a:r>
              <a:rPr lang="en-GB" sz="1600">
                <a:latin typeface="Arial"/>
                <a:ea typeface="Arial"/>
                <a:cs typeface="Arial"/>
                <a:sym typeface="Arial"/>
              </a:rPr>
              <a:t> — model inference time remains stable regardless of stock or data volume.</a:t>
            </a:r>
            <a:br>
              <a:rPr lang="en-GB" sz="1600">
                <a:latin typeface="Arial"/>
                <a:ea typeface="Arial"/>
                <a:cs typeface="Arial"/>
                <a:sym typeface="Arial"/>
              </a:rPr>
            </a:br>
            <a:endParaRPr sz="1600">
              <a:latin typeface="Arial"/>
              <a:ea typeface="Arial"/>
              <a:cs typeface="Arial"/>
              <a:sym typeface="Arial"/>
            </a:endParaRPr>
          </a:p>
          <a:p>
            <a:pPr indent="-330200" lvl="1" marL="914400" rtl="0" algn="l">
              <a:spcBef>
                <a:spcPts val="0"/>
              </a:spcBef>
              <a:spcAft>
                <a:spcPts val="0"/>
              </a:spcAft>
              <a:buSzPts val="1600"/>
              <a:buFont typeface="Arial"/>
              <a:buChar char="○"/>
            </a:pPr>
            <a:r>
              <a:rPr lang="en-GB" sz="1600">
                <a:latin typeface="Arial"/>
                <a:ea typeface="Arial"/>
                <a:cs typeface="Arial"/>
                <a:sym typeface="Arial"/>
              </a:rPr>
              <a:t>Suitable for batch processing.</a:t>
            </a:r>
            <a:br>
              <a:rPr b="1" lang="en-GB" sz="1600">
                <a:latin typeface="Arial"/>
                <a:ea typeface="Arial"/>
                <a:cs typeface="Arial"/>
                <a:sym typeface="Arial"/>
              </a:rPr>
            </a:br>
            <a:endParaRPr b="1" sz="1600">
              <a:latin typeface="Arial"/>
              <a:ea typeface="Arial"/>
              <a:cs typeface="Arial"/>
              <a:sym typeface="Arial"/>
            </a:endParaRPr>
          </a:p>
          <a:p>
            <a:pPr indent="-330200" lvl="1" marL="914400" rtl="0" algn="l">
              <a:spcBef>
                <a:spcPts val="0"/>
              </a:spcBef>
              <a:spcAft>
                <a:spcPts val="0"/>
              </a:spcAft>
              <a:buSzPts val="1600"/>
              <a:buFont typeface="Arial"/>
              <a:buChar char="○"/>
            </a:pPr>
            <a:r>
              <a:rPr lang="en-GB" sz="1600">
                <a:latin typeface="Arial"/>
                <a:ea typeface="Arial"/>
                <a:cs typeface="Arial"/>
                <a:sym typeface="Arial"/>
              </a:rPr>
              <a:t> Input format is preserved; 60-timestep sequence correctly reshaped before prediction.</a:t>
            </a:r>
            <a:endParaRPr sz="2200">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